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mp3" ContentType="audio/mpeg"/>
  <Default Extension="mp4" ContentType="video/mp4"/>
  <Default Extension="tiff" ContentType="image/tiff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6"/>
  </p:notesMasterIdLst>
  <p:sldIdLst>
    <p:sldId id="256" r:id="rId2"/>
    <p:sldId id="319" r:id="rId3"/>
    <p:sldId id="257" r:id="rId4"/>
    <p:sldId id="259" r:id="rId5"/>
    <p:sldId id="260" r:id="rId6"/>
    <p:sldId id="261" r:id="rId7"/>
    <p:sldId id="310" r:id="rId8"/>
    <p:sldId id="312" r:id="rId9"/>
    <p:sldId id="315" r:id="rId10"/>
    <p:sldId id="313" r:id="rId11"/>
    <p:sldId id="314" r:id="rId12"/>
    <p:sldId id="323" r:id="rId13"/>
    <p:sldId id="311" r:id="rId14"/>
    <p:sldId id="325" r:id="rId15"/>
    <p:sldId id="322" r:id="rId16"/>
    <p:sldId id="265" r:id="rId17"/>
    <p:sldId id="324" r:id="rId18"/>
    <p:sldId id="264" r:id="rId19"/>
    <p:sldId id="269" r:id="rId20"/>
    <p:sldId id="272" r:id="rId21"/>
    <p:sldId id="274" r:id="rId22"/>
    <p:sldId id="273" r:id="rId23"/>
    <p:sldId id="296" r:id="rId24"/>
    <p:sldId id="297" r:id="rId25"/>
    <p:sldId id="298" r:id="rId26"/>
    <p:sldId id="299" r:id="rId27"/>
    <p:sldId id="300" r:id="rId28"/>
    <p:sldId id="301" r:id="rId29"/>
    <p:sldId id="302" r:id="rId30"/>
    <p:sldId id="303" r:id="rId31"/>
    <p:sldId id="304" r:id="rId32"/>
    <p:sldId id="305" r:id="rId33"/>
    <p:sldId id="306" r:id="rId34"/>
    <p:sldId id="307" r:id="rId35"/>
    <p:sldId id="308" r:id="rId36"/>
    <p:sldId id="289" r:id="rId37"/>
    <p:sldId id="276" r:id="rId38"/>
    <p:sldId id="278" r:id="rId39"/>
    <p:sldId id="277" r:id="rId40"/>
    <p:sldId id="279" r:id="rId41"/>
    <p:sldId id="316" r:id="rId42"/>
    <p:sldId id="280" r:id="rId43"/>
    <p:sldId id="320" r:id="rId44"/>
    <p:sldId id="317" r:id="rId45"/>
    <p:sldId id="318" r:id="rId46"/>
    <p:sldId id="281" r:id="rId47"/>
    <p:sldId id="275" r:id="rId48"/>
    <p:sldId id="282" r:id="rId49"/>
    <p:sldId id="309" r:id="rId50"/>
    <p:sldId id="283" r:id="rId51"/>
    <p:sldId id="284" r:id="rId52"/>
    <p:sldId id="285" r:id="rId53"/>
    <p:sldId id="287" r:id="rId54"/>
    <p:sldId id="321" r:id="rId5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006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97"/>
    <p:restoredTop sz="92987"/>
  </p:normalViewPr>
  <p:slideViewPr>
    <p:cSldViewPr snapToGrid="0">
      <p:cViewPr varScale="1">
        <p:scale>
          <a:sx n="58" d="100"/>
          <a:sy n="58" d="100"/>
        </p:scale>
        <p:origin x="1040" y="20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notesMaster" Target="notesMasters/notesMaster1.xml"/><Relationship Id="rId57" Type="http://schemas.openxmlformats.org/officeDocument/2006/relationships/presProps" Target="presProps.xml"/><Relationship Id="rId58" Type="http://schemas.openxmlformats.org/officeDocument/2006/relationships/viewProps" Target="viewProps.xml"/><Relationship Id="rId59" Type="http://schemas.openxmlformats.org/officeDocument/2006/relationships/theme" Target="theme/theme1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B968AF-89AA-184F-AC7F-F1F64FFC132A}" type="datetimeFigureOut">
              <a:rPr lang="en-US" smtClean="0"/>
              <a:t>6/27/18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DC3787-F4BF-B349-A9F0-ADD304DA3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8521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2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6668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20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0812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37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5614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38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805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41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6158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43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9700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44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0125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45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8174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48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666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53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0054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54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7227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5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201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6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7577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7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2572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8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184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9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7110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10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4544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11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5639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12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0946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1F2F7-9995-254F-98E0-3AFA096BAEE2}" type="datetimeFigureOut">
              <a:rPr lang="en-US" smtClean="0"/>
              <a:t>6/27/18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9E8DF-8161-1247-8222-4648070FF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1288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1F2F7-9995-254F-98E0-3AFA096BAEE2}" type="datetimeFigureOut">
              <a:rPr lang="en-US" smtClean="0"/>
              <a:t>6/27/18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9E8DF-8161-1247-8222-4648070FF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2327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1F2F7-9995-254F-98E0-3AFA096BAEE2}" type="datetimeFigureOut">
              <a:rPr lang="en-US" smtClean="0"/>
              <a:t>6/27/18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9E8DF-8161-1247-8222-4648070FF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0442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1F2F7-9995-254F-98E0-3AFA096BAEE2}" type="datetimeFigureOut">
              <a:rPr lang="en-US" smtClean="0"/>
              <a:t>6/27/18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9E8DF-8161-1247-8222-4648070FF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9782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1F2F7-9995-254F-98E0-3AFA096BAEE2}" type="datetimeFigureOut">
              <a:rPr lang="en-US" smtClean="0"/>
              <a:t>6/27/18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9E8DF-8161-1247-8222-4648070FF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77901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1F2F7-9995-254F-98E0-3AFA096BAEE2}" type="datetimeFigureOut">
              <a:rPr lang="en-US" smtClean="0"/>
              <a:t>6/27/18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9E8DF-8161-1247-8222-4648070FF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1268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1F2F7-9995-254F-98E0-3AFA096BAEE2}" type="datetimeFigureOut">
              <a:rPr lang="en-US" smtClean="0"/>
              <a:t>6/27/18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9E8DF-8161-1247-8222-4648070FF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3852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1F2F7-9995-254F-98E0-3AFA096BAEE2}" type="datetimeFigureOut">
              <a:rPr lang="en-US" smtClean="0"/>
              <a:t>6/27/18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9E8DF-8161-1247-8222-4648070FF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7336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1F2F7-9995-254F-98E0-3AFA096BAEE2}" type="datetimeFigureOut">
              <a:rPr lang="en-US" smtClean="0"/>
              <a:t>6/27/18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9E8DF-8161-1247-8222-4648070FF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570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1F2F7-9995-254F-98E0-3AFA096BAEE2}" type="datetimeFigureOut">
              <a:rPr lang="en-US" smtClean="0"/>
              <a:t>6/27/18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9E8DF-8161-1247-8222-4648070FF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9238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1F2F7-9995-254F-98E0-3AFA096BAEE2}" type="datetimeFigureOut">
              <a:rPr lang="en-US" smtClean="0"/>
              <a:t>6/27/18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9E8DF-8161-1247-8222-4648070FF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743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41F2F7-9995-254F-98E0-3AFA096BAEE2}" type="datetimeFigureOut">
              <a:rPr lang="en-US" smtClean="0"/>
              <a:t>6/27/18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99E8DF-8161-1247-8222-4648070FF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6617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6.png"/><Relationship Id="rId1" Type="http://schemas.microsoft.com/office/2007/relationships/media" Target="../media/media2.mp3"/><Relationship Id="rId2" Type="http://schemas.openxmlformats.org/officeDocument/2006/relationships/audio" Target="../media/media2.mp3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1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1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1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2.png"/><Relationship Id="rId5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2.png"/><Relationship Id="rId5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2.png"/><Relationship Id="rId5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tif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tif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tiff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3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4.xml"/><Relationship Id="rId5" Type="http://schemas.openxmlformats.org/officeDocument/2006/relationships/image" Target="../media/image4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223" y="-98778"/>
            <a:ext cx="10435167" cy="6956778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990600" y="4038600"/>
            <a:ext cx="7391399" cy="2133601"/>
          </a:xfrm>
          <a:prstGeom prst="rect">
            <a:avLst/>
          </a:prstGeom>
          <a:solidFill>
            <a:schemeClr val="accent1">
              <a:lumMod val="20000"/>
              <a:lumOff val="80000"/>
              <a:alpha val="60000"/>
            </a:schemeClr>
          </a:solidFill>
          <a:ln w="38100" cap="flat" cmpd="sng" algn="ctr">
            <a:solidFill>
              <a:srgbClr val="0000FF"/>
            </a:solidFill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Control Flow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471865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-152400" y="1087844"/>
            <a:ext cx="96774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…awareness about the environment</a:t>
            </a:r>
          </a:p>
          <a:p>
            <a:pPr algn="ctr"/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would save lives </a:t>
            </a:r>
          </a:p>
          <a:p>
            <a:pPr algn="ctr"/>
            <a:endParaRPr lang="en-US" sz="3600" dirty="0">
              <a:solidFill>
                <a:schemeClr val="bg1"/>
              </a:solidFill>
              <a:latin typeface="Courier"/>
              <a:cs typeface="Courier"/>
            </a:endParaRPr>
          </a:p>
          <a:p>
            <a:pPr algn="ctr"/>
            <a:r>
              <a:rPr lang="en-US" sz="3600" dirty="0" err="1">
                <a:solidFill>
                  <a:schemeClr val="bg2"/>
                </a:solidFill>
                <a:latin typeface="Courier"/>
                <a:cs typeface="Courier"/>
              </a:rPr>
              <a:t>Karel</a:t>
            </a:r>
            <a:r>
              <a:rPr lang="en-US" sz="3600" dirty="0">
                <a:solidFill>
                  <a:schemeClr val="bg2"/>
                </a:solidFill>
                <a:latin typeface="Courier"/>
                <a:cs typeface="Courier"/>
              </a:rPr>
              <a:t> should know how to :</a:t>
            </a:r>
            <a:endParaRPr lang="en-US" sz="3600" dirty="0" smtClean="0">
              <a:solidFill>
                <a:schemeClr val="bg2"/>
              </a:solidFill>
              <a:latin typeface="Courier"/>
              <a:cs typeface="Courier"/>
            </a:endParaRPr>
          </a:p>
          <a:p>
            <a:pPr algn="ctr"/>
            <a:endParaRPr lang="en-US" sz="3600" dirty="0" smtClean="0">
              <a:solidFill>
                <a:schemeClr val="bg2"/>
              </a:solidFill>
              <a:latin typeface="Courier"/>
              <a:cs typeface="Courier"/>
            </a:endParaRPr>
          </a:p>
          <a:p>
            <a:pPr algn="ctr"/>
            <a:r>
              <a:rPr lang="en-US" sz="3600" dirty="0" smtClean="0">
                <a:solidFill>
                  <a:schemeClr val="bg2"/>
                </a:solidFill>
                <a:latin typeface="Courier"/>
                <a:cs typeface="Courier"/>
              </a:rPr>
              <a:t>…count the steps</a:t>
            </a:r>
          </a:p>
          <a:p>
            <a:pPr algn="ctr"/>
            <a:r>
              <a:rPr lang="en-US" sz="3600" dirty="0" smtClean="0">
                <a:solidFill>
                  <a:schemeClr val="bg2"/>
                </a:solidFill>
                <a:latin typeface="Courier"/>
                <a:cs typeface="Courier"/>
              </a:rPr>
              <a:t>…check what’s around</a:t>
            </a:r>
          </a:p>
        </p:txBody>
      </p:sp>
    </p:spTree>
    <p:extLst>
      <p:ext uri="{BB962C8B-B14F-4D97-AF65-F5344CB8AC3E}">
        <p14:creationId xmlns:p14="http://schemas.microsoft.com/office/powerpoint/2010/main" val="354265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-152400" y="1087844"/>
            <a:ext cx="96774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…awareness about the environment</a:t>
            </a:r>
          </a:p>
          <a:p>
            <a:pPr algn="ctr"/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would save lives </a:t>
            </a:r>
          </a:p>
          <a:p>
            <a:pPr algn="ctr"/>
            <a:endParaRPr lang="en-US" sz="3600" dirty="0">
              <a:solidFill>
                <a:schemeClr val="bg1"/>
              </a:solidFill>
              <a:latin typeface="Courier"/>
              <a:cs typeface="Courier"/>
            </a:endParaRPr>
          </a:p>
          <a:p>
            <a:pPr algn="ctr"/>
            <a:r>
              <a:rPr lang="en-US" sz="3600" dirty="0" err="1">
                <a:solidFill>
                  <a:schemeClr val="bg2"/>
                </a:solidFill>
                <a:latin typeface="Courier"/>
                <a:cs typeface="Courier"/>
              </a:rPr>
              <a:t>Karel</a:t>
            </a:r>
            <a:r>
              <a:rPr lang="en-US" sz="3600" dirty="0">
                <a:solidFill>
                  <a:schemeClr val="bg2"/>
                </a:solidFill>
                <a:latin typeface="Courier"/>
                <a:cs typeface="Courier"/>
              </a:rPr>
              <a:t> should know how to :</a:t>
            </a:r>
            <a:endParaRPr lang="en-US" sz="3600" dirty="0" smtClean="0">
              <a:solidFill>
                <a:schemeClr val="bg2"/>
              </a:solidFill>
              <a:latin typeface="Courier"/>
              <a:cs typeface="Courier"/>
            </a:endParaRPr>
          </a:p>
          <a:p>
            <a:pPr algn="ctr"/>
            <a:endParaRPr lang="en-US" sz="3600" dirty="0" smtClean="0">
              <a:solidFill>
                <a:schemeClr val="bg2"/>
              </a:solidFill>
              <a:latin typeface="Courier"/>
              <a:cs typeface="Courier"/>
            </a:endParaRPr>
          </a:p>
          <a:p>
            <a:pPr algn="ctr"/>
            <a:r>
              <a:rPr lang="en-US" sz="3600" dirty="0" smtClean="0">
                <a:solidFill>
                  <a:schemeClr val="bg2"/>
                </a:solidFill>
                <a:latin typeface="Courier"/>
                <a:cs typeface="Courier"/>
              </a:rPr>
              <a:t>…count the steps</a:t>
            </a:r>
          </a:p>
          <a:p>
            <a:pPr algn="ctr"/>
            <a:r>
              <a:rPr lang="en-US" sz="3600" dirty="0" smtClean="0">
                <a:solidFill>
                  <a:schemeClr val="bg2"/>
                </a:solidFill>
                <a:latin typeface="Courier"/>
                <a:cs typeface="Courier"/>
              </a:rPr>
              <a:t>…check what’s around</a:t>
            </a:r>
          </a:p>
          <a:p>
            <a:pPr algn="ctr"/>
            <a:r>
              <a:rPr lang="en-US" sz="3600" dirty="0" smtClean="0">
                <a:solidFill>
                  <a:schemeClr val="bg2"/>
                </a:solidFill>
                <a:latin typeface="Courier"/>
                <a:cs typeface="Courier"/>
              </a:rPr>
              <a:t>…adjust to the environment</a:t>
            </a:r>
            <a:endParaRPr lang="en-US" sz="3600" dirty="0">
              <a:solidFill>
                <a:schemeClr val="bg2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79213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243840" y="1087844"/>
            <a:ext cx="86563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But first:</a:t>
            </a:r>
          </a:p>
          <a:p>
            <a:pPr algn="ctr"/>
            <a:endParaRPr lang="en-US" sz="3600" dirty="0">
              <a:solidFill>
                <a:schemeClr val="bg1"/>
              </a:solidFill>
              <a:latin typeface="Courier"/>
              <a:cs typeface="Courier"/>
            </a:endParaRPr>
          </a:p>
          <a:p>
            <a:pPr algn="ctr"/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Who likes dancing here?</a:t>
            </a:r>
            <a:endParaRPr lang="en-US" sz="36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52412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 smtClean="0">
                <a:solidFill>
                  <a:schemeClr val="tx1"/>
                </a:solidFill>
                <a:latin typeface="Century Gothic"/>
                <a:cs typeface="Century Gothic"/>
              </a:rPr>
              <a:t>Yanar</a:t>
            </a:r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 smtClean="0">
                <a:solidFill>
                  <a:schemeClr val="tx1"/>
                </a:solidFill>
                <a:latin typeface="Century Gothic"/>
                <a:cs typeface="Century Gothic"/>
              </a:rPr>
              <a:t>Döner</a:t>
            </a:r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 smtClean="0">
                <a:solidFill>
                  <a:schemeClr val="tx1"/>
                </a:solidFill>
                <a:latin typeface="Century Gothic"/>
                <a:cs typeface="Century Gothic"/>
              </a:rPr>
              <a:t>Karel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2058" y="1739433"/>
            <a:ext cx="4048102" cy="405638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13361" y="1094740"/>
            <a:ext cx="621792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F0055"/>
                </a:solidFill>
                <a:latin typeface="Monaco" charset="0"/>
              </a:rPr>
              <a:t>import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Monaco" charset="0"/>
              </a:rPr>
              <a:t>stanford.karel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.*;</a:t>
            </a:r>
          </a:p>
          <a:p>
            <a:r>
              <a:rPr lang="en-US" b="1" dirty="0">
                <a:solidFill>
                  <a:srgbClr val="7F0055"/>
                </a:solidFill>
                <a:latin typeface="Monaco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class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Monaco" charset="0"/>
              </a:rPr>
              <a:t>YanarDoner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extends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Monaco" charset="0"/>
              </a:rPr>
              <a:t>SuperKarel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void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run()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en-US" dirty="0">
                <a:solidFill>
                  <a:srgbClr val="3F7F5F"/>
                </a:solidFill>
                <a:latin typeface="Monaco" charset="0"/>
              </a:rPr>
              <a:t>//Dance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move();move();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turnLeft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();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move();move();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turnLeft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();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move();move();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turnLeft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();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move();move();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turnLeft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();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}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}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13361" y="5811053"/>
            <a:ext cx="72237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Doing it once is not real dance, what about </a:t>
            </a:r>
          </a:p>
          <a:p>
            <a:pPr algn="ctr"/>
            <a:r>
              <a:rPr lang="en-US" sz="2800" b="1" dirty="0" smtClean="0">
                <a:solidFill>
                  <a:srgbClr val="FF0000"/>
                </a:solidFill>
              </a:rPr>
              <a:t>some more ‘loops’</a:t>
            </a:r>
            <a:endParaRPr lang="en-US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3398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 smtClean="0">
                <a:solidFill>
                  <a:schemeClr val="tx1"/>
                </a:solidFill>
                <a:latin typeface="Century Gothic"/>
                <a:cs typeface="Century Gothic"/>
              </a:rPr>
              <a:t>Yanar</a:t>
            </a:r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 smtClean="0">
                <a:solidFill>
                  <a:schemeClr val="tx1"/>
                </a:solidFill>
                <a:latin typeface="Century Gothic"/>
                <a:cs typeface="Century Gothic"/>
              </a:rPr>
              <a:t>Döner</a:t>
            </a:r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 smtClean="0">
                <a:solidFill>
                  <a:schemeClr val="tx1"/>
                </a:solidFill>
                <a:latin typeface="Century Gothic"/>
                <a:cs typeface="Century Gothic"/>
              </a:rPr>
              <a:t>Karel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2586" y="3066515"/>
            <a:ext cx="3436062" cy="344308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13361" y="1094740"/>
            <a:ext cx="6217920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F0055"/>
                </a:solidFill>
                <a:latin typeface="Monaco" charset="0"/>
              </a:rPr>
              <a:t>import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Monaco" charset="0"/>
              </a:rPr>
              <a:t>stanford.karel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.*;</a:t>
            </a:r>
          </a:p>
          <a:p>
            <a:r>
              <a:rPr lang="en-US" b="1" dirty="0">
                <a:solidFill>
                  <a:srgbClr val="7F0055"/>
                </a:solidFill>
                <a:latin typeface="Monaco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class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Monaco" charset="0"/>
              </a:rPr>
              <a:t>YanarDoner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extends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Monaco" charset="0"/>
              </a:rPr>
              <a:t>SuperKarel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void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run()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en-US" dirty="0">
                <a:solidFill>
                  <a:srgbClr val="3F7F5F"/>
                </a:solidFill>
                <a:latin typeface="Monaco" charset="0"/>
              </a:rPr>
              <a:t>//Dance</a:t>
            </a:r>
          </a:p>
          <a:p>
            <a:r>
              <a:rPr lang="fr-FR" b="1" dirty="0" smtClean="0">
                <a:solidFill>
                  <a:srgbClr val="7F0055"/>
                </a:solidFill>
                <a:latin typeface="Monaco" charset="0"/>
              </a:rPr>
              <a:t>		for</a:t>
            </a:r>
            <a:r>
              <a:rPr lang="fr-FR" b="1" dirty="0" smtClean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fr-FR" b="1" dirty="0" err="1" smtClean="0">
                <a:solidFill>
                  <a:srgbClr val="7F0055"/>
                </a:solidFill>
                <a:latin typeface="Monaco" charset="0"/>
              </a:rPr>
              <a:t>int</a:t>
            </a:r>
            <a:r>
              <a:rPr lang="fr-FR" b="1" dirty="0" smtClean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fr-FR" b="1" dirty="0">
                <a:solidFill>
                  <a:srgbClr val="6A3E3E"/>
                </a:solidFill>
                <a:latin typeface="Monaco" charset="0"/>
              </a:rPr>
              <a:t>i</a:t>
            </a:r>
            <a:r>
              <a:rPr lang="fr-FR" b="1" dirty="0">
                <a:solidFill>
                  <a:srgbClr val="000000"/>
                </a:solidFill>
                <a:latin typeface="Monaco" charset="0"/>
              </a:rPr>
              <a:t>=0;</a:t>
            </a:r>
            <a:r>
              <a:rPr lang="fr-FR" b="1" dirty="0">
                <a:solidFill>
                  <a:srgbClr val="6A3E3E"/>
                </a:solidFill>
                <a:latin typeface="Monaco" charset="0"/>
              </a:rPr>
              <a:t>i</a:t>
            </a:r>
            <a:r>
              <a:rPr lang="fr-FR" b="1" dirty="0">
                <a:solidFill>
                  <a:srgbClr val="000000"/>
                </a:solidFill>
                <a:latin typeface="Monaco" charset="0"/>
              </a:rPr>
              <a:t>&lt;4;</a:t>
            </a:r>
            <a:r>
              <a:rPr lang="fr-FR" b="1" dirty="0">
                <a:solidFill>
                  <a:srgbClr val="6A3E3E"/>
                </a:solidFill>
                <a:latin typeface="Monaco" charset="0"/>
              </a:rPr>
              <a:t>i</a:t>
            </a:r>
            <a:r>
              <a:rPr lang="fr-FR" b="1" dirty="0">
                <a:solidFill>
                  <a:srgbClr val="000000"/>
                </a:solidFill>
                <a:latin typeface="Monaco" charset="0"/>
              </a:rPr>
              <a:t>++) { 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  <a:endParaRPr lang="en-US" dirty="0" smtClean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			move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();move();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turnLeft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();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	move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();move();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turnLeft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();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	move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();move();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turnLeft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();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	move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();move();</a:t>
            </a:r>
            <a:r>
              <a:rPr lang="en-US" dirty="0" err="1">
                <a:solidFill>
                  <a:srgbClr val="000000"/>
                </a:solidFill>
                <a:latin typeface="Monaco" charset="0"/>
              </a:rPr>
              <a:t>turnLeft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();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  <a:r>
              <a:rPr lang="en-US" dirty="0" smtClean="0">
                <a:solidFill>
                  <a:srgbClr val="000000"/>
                </a:solidFill>
                <a:latin typeface="Monaco" charset="0"/>
              </a:rPr>
              <a:t>	}</a:t>
            </a:r>
            <a:endParaRPr lang="en-US" dirty="0">
              <a:solidFill>
                <a:srgbClr val="000000"/>
              </a:solidFill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}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5154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 smtClean="0">
                <a:solidFill>
                  <a:schemeClr val="tx1"/>
                </a:solidFill>
                <a:latin typeface="Century Gothic"/>
                <a:cs typeface="Century Gothic"/>
              </a:rPr>
              <a:t>Yanar</a:t>
            </a:r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 smtClean="0">
                <a:solidFill>
                  <a:schemeClr val="tx1"/>
                </a:solidFill>
                <a:latin typeface="Century Gothic"/>
                <a:cs typeface="Century Gothic"/>
              </a:rPr>
              <a:t>Döner</a:t>
            </a:r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 smtClean="0">
                <a:solidFill>
                  <a:schemeClr val="tx1"/>
                </a:solidFill>
                <a:latin typeface="Century Gothic"/>
                <a:cs typeface="Century Gothic"/>
              </a:rPr>
              <a:t>Karel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98120" y="844155"/>
            <a:ext cx="789432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F0055"/>
                </a:solidFill>
                <a:latin typeface="Monaco" charset="0"/>
              </a:rPr>
              <a:t>import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Monaco" charset="0"/>
              </a:rPr>
              <a:t>stanford.karel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.*;</a:t>
            </a:r>
          </a:p>
          <a:p>
            <a:r>
              <a:rPr lang="en-US" b="1" dirty="0">
                <a:solidFill>
                  <a:srgbClr val="7F0055"/>
                </a:solidFill>
                <a:latin typeface="Monaco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class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Monaco" charset="0"/>
              </a:rPr>
              <a:t>YanarDoner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extends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Monaco" charset="0"/>
              </a:rPr>
              <a:t>SuperKarel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{</a:t>
            </a:r>
          </a:p>
          <a:p>
            <a:endParaRPr lang="en-US" dirty="0">
              <a:latin typeface="Monaco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Monaco" charset="0"/>
              </a:rPr>
              <a:t>void</a:t>
            </a:r>
            <a:r>
              <a:rPr lang="en-US" b="1" dirty="0">
                <a:solidFill>
                  <a:srgbClr val="000000"/>
                </a:solidFill>
                <a:latin typeface="Monaco" charset="0"/>
              </a:rPr>
              <a:t> run() {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en-US" dirty="0">
                <a:solidFill>
                  <a:srgbClr val="3F7F5F"/>
                </a:solidFill>
                <a:latin typeface="Monaco" charset="0"/>
              </a:rPr>
              <a:t>//Dance</a:t>
            </a:r>
          </a:p>
          <a:p>
            <a:r>
              <a:rPr lang="fr-FR" dirty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fr-FR" b="1" dirty="0">
                <a:solidFill>
                  <a:srgbClr val="7F0055"/>
                </a:solidFill>
                <a:latin typeface="Monaco" charset="0"/>
              </a:rPr>
              <a:t>for</a:t>
            </a:r>
            <a:r>
              <a:rPr lang="fr-FR" b="1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fr-FR" b="1" dirty="0" err="1">
                <a:solidFill>
                  <a:srgbClr val="7F0055"/>
                </a:solidFill>
                <a:latin typeface="Monaco" charset="0"/>
              </a:rPr>
              <a:t>int</a:t>
            </a:r>
            <a:r>
              <a:rPr lang="fr-FR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fr-FR" b="1" dirty="0">
                <a:solidFill>
                  <a:srgbClr val="6A3E3E"/>
                </a:solidFill>
                <a:latin typeface="Monaco" charset="0"/>
              </a:rPr>
              <a:t>i</a:t>
            </a:r>
            <a:r>
              <a:rPr lang="fr-FR" b="1" dirty="0">
                <a:solidFill>
                  <a:srgbClr val="000000"/>
                </a:solidFill>
                <a:latin typeface="Monaco" charset="0"/>
              </a:rPr>
              <a:t>=0;</a:t>
            </a:r>
            <a:r>
              <a:rPr lang="fr-FR" b="1" dirty="0">
                <a:solidFill>
                  <a:srgbClr val="6A3E3E"/>
                </a:solidFill>
                <a:latin typeface="Monaco" charset="0"/>
              </a:rPr>
              <a:t>i</a:t>
            </a:r>
            <a:r>
              <a:rPr lang="fr-FR" b="1" dirty="0">
                <a:solidFill>
                  <a:srgbClr val="000000"/>
                </a:solidFill>
                <a:latin typeface="Monaco" charset="0"/>
              </a:rPr>
              <a:t>&lt;4;</a:t>
            </a:r>
            <a:r>
              <a:rPr lang="fr-FR" b="1" dirty="0">
                <a:solidFill>
                  <a:srgbClr val="6A3E3E"/>
                </a:solidFill>
                <a:latin typeface="Monaco" charset="0"/>
              </a:rPr>
              <a:t>i</a:t>
            </a:r>
            <a:r>
              <a:rPr lang="fr-FR" b="1" dirty="0">
                <a:solidFill>
                  <a:srgbClr val="000000"/>
                </a:solidFill>
                <a:latin typeface="Monaco" charset="0"/>
              </a:rPr>
              <a:t>++) </a:t>
            </a:r>
            <a:r>
              <a:rPr lang="fr-FR" b="1" dirty="0" smtClean="0">
                <a:solidFill>
                  <a:srgbClr val="000000"/>
                </a:solidFill>
                <a:latin typeface="Monaco" charset="0"/>
              </a:rPr>
              <a:t>{</a:t>
            </a:r>
          </a:p>
          <a:p>
            <a:r>
              <a:rPr lang="fr-FR" b="1" dirty="0">
                <a:solidFill>
                  <a:srgbClr val="000000"/>
                </a:solidFill>
                <a:latin typeface="Monaco" charset="0"/>
              </a:rPr>
              <a:t>	</a:t>
            </a:r>
            <a:r>
              <a:rPr lang="fr-FR" b="1" dirty="0" smtClean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fr-FR" b="1" dirty="0">
                <a:solidFill>
                  <a:srgbClr val="7F0055"/>
                </a:solidFill>
                <a:latin typeface="Monaco" charset="0"/>
              </a:rPr>
              <a:t> for</a:t>
            </a:r>
            <a:r>
              <a:rPr lang="fr-FR" b="1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fr-FR" b="1" dirty="0" err="1">
                <a:solidFill>
                  <a:srgbClr val="7F0055"/>
                </a:solidFill>
                <a:latin typeface="Monaco" charset="0"/>
              </a:rPr>
              <a:t>int</a:t>
            </a:r>
            <a:r>
              <a:rPr lang="fr-FR" b="1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fr-FR" b="1" dirty="0" smtClean="0">
                <a:solidFill>
                  <a:srgbClr val="6A3E3E"/>
                </a:solidFill>
                <a:latin typeface="Monaco" charset="0"/>
              </a:rPr>
              <a:t>k</a:t>
            </a:r>
            <a:r>
              <a:rPr lang="fr-FR" b="1" dirty="0" smtClean="0">
                <a:solidFill>
                  <a:srgbClr val="000000"/>
                </a:solidFill>
                <a:latin typeface="Monaco" charset="0"/>
              </a:rPr>
              <a:t>=0;</a:t>
            </a:r>
            <a:r>
              <a:rPr lang="fr-FR" b="1" dirty="0" smtClean="0">
                <a:solidFill>
                  <a:srgbClr val="6A3E3E"/>
                </a:solidFill>
                <a:latin typeface="Monaco" charset="0"/>
              </a:rPr>
              <a:t>k</a:t>
            </a:r>
            <a:r>
              <a:rPr lang="fr-FR" b="1" dirty="0" smtClean="0">
                <a:solidFill>
                  <a:srgbClr val="000000"/>
                </a:solidFill>
                <a:latin typeface="Monaco" charset="0"/>
              </a:rPr>
              <a:t>&lt;4;</a:t>
            </a:r>
            <a:r>
              <a:rPr lang="fr-FR" b="1" dirty="0" smtClean="0">
                <a:solidFill>
                  <a:srgbClr val="6A3E3E"/>
                </a:solidFill>
                <a:latin typeface="Monaco" charset="0"/>
              </a:rPr>
              <a:t>k</a:t>
            </a:r>
            <a:r>
              <a:rPr lang="fr-FR" b="1" dirty="0" smtClean="0">
                <a:solidFill>
                  <a:srgbClr val="000000"/>
                </a:solidFill>
                <a:latin typeface="Monaco" charset="0"/>
              </a:rPr>
              <a:t>++) {</a:t>
            </a:r>
          </a:p>
          <a:p>
            <a:r>
              <a:rPr lang="fr-FR" b="1" dirty="0" smtClean="0">
                <a:solidFill>
                  <a:srgbClr val="000000"/>
                </a:solidFill>
                <a:latin typeface="Monaco" charset="0"/>
              </a:rPr>
              <a:t>				move();move();</a:t>
            </a:r>
            <a:r>
              <a:rPr lang="fr-FR" b="1" dirty="0" err="1" smtClean="0">
                <a:solidFill>
                  <a:srgbClr val="000000"/>
                </a:solidFill>
                <a:latin typeface="Monaco" charset="0"/>
              </a:rPr>
              <a:t>turnLeft</a:t>
            </a:r>
            <a:r>
              <a:rPr lang="fr-FR" b="1" dirty="0" smtClean="0">
                <a:solidFill>
                  <a:srgbClr val="000000"/>
                </a:solidFill>
                <a:latin typeface="Monaco" charset="0"/>
              </a:rPr>
              <a:t>();</a:t>
            </a:r>
          </a:p>
          <a:p>
            <a:r>
              <a:rPr lang="fr-FR" b="1" dirty="0">
                <a:solidFill>
                  <a:srgbClr val="000000"/>
                </a:solidFill>
                <a:latin typeface="Monaco" charset="0"/>
              </a:rPr>
              <a:t>	</a:t>
            </a:r>
            <a:r>
              <a:rPr lang="fr-FR" b="1" dirty="0" smtClean="0">
                <a:solidFill>
                  <a:srgbClr val="000000"/>
                </a:solidFill>
                <a:latin typeface="Monaco" charset="0"/>
              </a:rPr>
              <a:t>		</a:t>
            </a:r>
            <a:r>
              <a:rPr lang="fr-FR" dirty="0">
                <a:solidFill>
                  <a:srgbClr val="000000"/>
                </a:solidFill>
                <a:latin typeface="Monaco" charset="0"/>
              </a:rPr>
              <a:t> }</a:t>
            </a:r>
            <a:endParaRPr lang="fr-FR" b="1" dirty="0">
              <a:solidFill>
                <a:srgbClr val="000000"/>
              </a:solidFill>
              <a:latin typeface="Monaco" charset="0"/>
            </a:endParaRPr>
          </a:p>
          <a:p>
            <a:r>
              <a:rPr lang="fr-FR" dirty="0">
                <a:solidFill>
                  <a:srgbClr val="000000"/>
                </a:solidFill>
                <a:latin typeface="Monaco" charset="0"/>
              </a:rPr>
              <a:t>		}</a:t>
            </a:r>
          </a:p>
          <a:p>
            <a:r>
              <a:rPr lang="fr-FR" dirty="0">
                <a:solidFill>
                  <a:srgbClr val="000000"/>
                </a:solidFill>
                <a:latin typeface="Monaco" charset="0"/>
              </a:rPr>
              <a:t>	}</a:t>
            </a:r>
          </a:p>
          <a:p>
            <a:r>
              <a:rPr lang="fr-FR" dirty="0">
                <a:solidFill>
                  <a:srgbClr val="000000"/>
                </a:solidFill>
                <a:latin typeface="Monaco" charset="0"/>
              </a:rPr>
              <a:t>}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1794" y="3244931"/>
            <a:ext cx="3436062" cy="3443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278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Understanding for loops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6" name="Text Box 1"/>
          <p:cNvSpPr txBox="1">
            <a:spLocks noChangeArrowheads="1"/>
          </p:cNvSpPr>
          <p:nvPr/>
        </p:nvSpPr>
        <p:spPr bwMode="auto">
          <a:xfrm>
            <a:off x="281939" y="1047866"/>
            <a:ext cx="8580120" cy="8723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000" dirty="0" smtClean="0">
                <a:latin typeface="Courier"/>
                <a:cs typeface="Courier"/>
              </a:rPr>
              <a:t>for(</a:t>
            </a:r>
            <a:r>
              <a:rPr lang="en-US" sz="2000" dirty="0" err="1" smtClean="0">
                <a:latin typeface="Courier"/>
                <a:cs typeface="Courier"/>
              </a:rPr>
              <a:t>int</a:t>
            </a:r>
            <a:r>
              <a:rPr lang="en-US" sz="2000" dirty="0" smtClean="0">
                <a:latin typeface="Courier"/>
                <a:cs typeface="Courier"/>
              </a:rPr>
              <a:t> </a:t>
            </a:r>
            <a:r>
              <a:rPr lang="en-US" sz="2000" dirty="0" err="1" smtClean="0">
                <a:latin typeface="Courier"/>
                <a:cs typeface="Courier"/>
              </a:rPr>
              <a:t>numTickets</a:t>
            </a:r>
            <a:r>
              <a:rPr lang="en-US" sz="2000" dirty="0" smtClean="0">
                <a:latin typeface="Courier"/>
                <a:cs typeface="Courier"/>
              </a:rPr>
              <a:t> = 3</a:t>
            </a:r>
            <a:r>
              <a:rPr lang="en-US" sz="2000" dirty="0">
                <a:latin typeface="Courier"/>
                <a:cs typeface="Courier"/>
              </a:rPr>
              <a:t>; </a:t>
            </a:r>
            <a:r>
              <a:rPr lang="en-US" sz="2000" dirty="0" err="1">
                <a:latin typeface="Courier"/>
                <a:cs typeface="Courier"/>
              </a:rPr>
              <a:t>numTickets</a:t>
            </a:r>
            <a:r>
              <a:rPr lang="en-US" sz="2000" dirty="0">
                <a:latin typeface="Courier"/>
                <a:cs typeface="Courier"/>
              </a:rPr>
              <a:t> </a:t>
            </a:r>
            <a:r>
              <a:rPr lang="en-US" sz="2000" dirty="0" smtClean="0">
                <a:latin typeface="Courier"/>
                <a:cs typeface="Courier"/>
              </a:rPr>
              <a:t>&gt; 0</a:t>
            </a:r>
            <a:r>
              <a:rPr lang="en-US" sz="2000" dirty="0">
                <a:latin typeface="Courier"/>
                <a:cs typeface="Courier"/>
              </a:rPr>
              <a:t>; </a:t>
            </a:r>
            <a:r>
              <a:rPr lang="en-US" sz="2000" dirty="0" err="1" smtClean="0">
                <a:latin typeface="Courier"/>
                <a:cs typeface="Courier"/>
              </a:rPr>
              <a:t>numTickets</a:t>
            </a:r>
            <a:r>
              <a:rPr lang="en-US" sz="2000" dirty="0" smtClean="0">
                <a:latin typeface="Courier"/>
                <a:cs typeface="Courier"/>
              </a:rPr>
              <a:t>--) {</a:t>
            </a:r>
          </a:p>
          <a:p>
            <a:pPr>
              <a:lnSpc>
                <a:spcPct val="83000"/>
              </a:lnSpc>
            </a:pPr>
            <a:r>
              <a:rPr lang="en-US" sz="2000" dirty="0">
                <a:latin typeface="Courier"/>
                <a:cs typeface="Courier"/>
              </a:rPr>
              <a:t> </a:t>
            </a:r>
            <a:r>
              <a:rPr lang="en-US" sz="2000" dirty="0" smtClean="0">
                <a:latin typeface="Courier"/>
                <a:cs typeface="Courier"/>
              </a:rPr>
              <a:t>    dance();</a:t>
            </a:r>
          </a:p>
          <a:p>
            <a:pPr>
              <a:lnSpc>
                <a:spcPct val="83000"/>
              </a:lnSpc>
            </a:pPr>
            <a:r>
              <a:rPr lang="en-US" sz="2000" dirty="0" smtClean="0">
                <a:latin typeface="Courier"/>
                <a:cs typeface="Courier"/>
              </a:rPr>
              <a:t>}</a:t>
            </a:r>
            <a:endParaRPr lang="en-US" sz="2000" dirty="0">
              <a:latin typeface="Courier"/>
              <a:cs typeface="Courier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240373" y="2413511"/>
            <a:ext cx="620258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>
                <a:solidFill>
                  <a:srgbClr val="FF0000"/>
                </a:solidFill>
                <a:latin typeface="Courier"/>
                <a:cs typeface="Courier"/>
              </a:rPr>
              <a:t>Initialization: </a:t>
            </a:r>
            <a:r>
              <a:rPr lang="en-US" sz="2000" dirty="0" err="1" smtClean="0">
                <a:latin typeface="Courier"/>
                <a:cs typeface="Courier"/>
              </a:rPr>
              <a:t>int</a:t>
            </a:r>
            <a:r>
              <a:rPr lang="en-US" sz="2000" dirty="0" smtClean="0">
                <a:latin typeface="Courier"/>
                <a:cs typeface="Courier"/>
              </a:rPr>
              <a:t> </a:t>
            </a:r>
            <a:r>
              <a:rPr lang="en-US" sz="2000" dirty="0" err="1">
                <a:latin typeface="Courier"/>
                <a:cs typeface="Courier"/>
              </a:rPr>
              <a:t>numTickets</a:t>
            </a:r>
            <a:r>
              <a:rPr lang="en-US" sz="2000" dirty="0">
                <a:latin typeface="Courier"/>
                <a:cs typeface="Courier"/>
              </a:rPr>
              <a:t> = 3;</a:t>
            </a:r>
            <a:endParaRPr lang="en-US" sz="2000" dirty="0"/>
          </a:p>
        </p:txBody>
      </p:sp>
      <p:sp>
        <p:nvSpPr>
          <p:cNvPr id="7" name="Rectangle 6"/>
          <p:cNvSpPr/>
          <p:nvPr/>
        </p:nvSpPr>
        <p:spPr>
          <a:xfrm>
            <a:off x="2240372" y="3358391"/>
            <a:ext cx="620258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>
                <a:solidFill>
                  <a:srgbClr val="FF0000"/>
                </a:solidFill>
                <a:latin typeface="Courier"/>
                <a:cs typeface="Courier"/>
              </a:rPr>
              <a:t>Condition check: </a:t>
            </a:r>
            <a:r>
              <a:rPr lang="en-US" sz="2000" dirty="0" err="1">
                <a:latin typeface="Courier"/>
                <a:cs typeface="Courier"/>
              </a:rPr>
              <a:t>numTickets</a:t>
            </a:r>
            <a:r>
              <a:rPr lang="en-US" sz="2000" dirty="0">
                <a:latin typeface="Courier"/>
                <a:cs typeface="Courier"/>
              </a:rPr>
              <a:t> &gt; 0;</a:t>
            </a:r>
            <a:endParaRPr lang="en-US" sz="2000" dirty="0"/>
          </a:p>
        </p:txBody>
      </p:sp>
      <p:sp>
        <p:nvSpPr>
          <p:cNvPr id="8" name="Rectangle 7"/>
          <p:cNvSpPr/>
          <p:nvPr/>
        </p:nvSpPr>
        <p:spPr>
          <a:xfrm>
            <a:off x="2240371" y="4288031"/>
            <a:ext cx="620258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smtClean="0">
                <a:solidFill>
                  <a:srgbClr val="FF0000"/>
                </a:solidFill>
                <a:latin typeface="Courier"/>
                <a:cs typeface="Courier"/>
              </a:rPr>
              <a:t>The loop</a:t>
            </a:r>
            <a:endParaRPr lang="en-US" sz="2000" dirty="0"/>
          </a:p>
        </p:txBody>
      </p:sp>
      <p:sp>
        <p:nvSpPr>
          <p:cNvPr id="9" name="Rectangle 8"/>
          <p:cNvSpPr/>
          <p:nvPr/>
        </p:nvSpPr>
        <p:spPr>
          <a:xfrm>
            <a:off x="2240371" y="5217671"/>
            <a:ext cx="620258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>
                <a:solidFill>
                  <a:srgbClr val="FF0000"/>
                </a:solidFill>
                <a:latin typeface="Courier"/>
                <a:cs typeface="Courier"/>
              </a:rPr>
              <a:t>Update/decrement: </a:t>
            </a:r>
            <a:r>
              <a:rPr lang="en-US" sz="2000" dirty="0" err="1">
                <a:latin typeface="Courier"/>
                <a:cs typeface="Courier"/>
              </a:rPr>
              <a:t>numTickets</a:t>
            </a:r>
            <a:r>
              <a:rPr lang="en-US" sz="2000" dirty="0">
                <a:latin typeface="Courier"/>
                <a:cs typeface="Courier"/>
              </a:rPr>
              <a:t>--</a:t>
            </a:r>
            <a:endParaRPr lang="en-US" sz="2000" dirty="0"/>
          </a:p>
        </p:txBody>
      </p:sp>
      <p:sp>
        <p:nvSpPr>
          <p:cNvPr id="10" name="Curved Right Arrow 9"/>
          <p:cNvSpPr/>
          <p:nvPr/>
        </p:nvSpPr>
        <p:spPr>
          <a:xfrm flipV="1">
            <a:off x="655320" y="3134690"/>
            <a:ext cx="1188720" cy="2306681"/>
          </a:xfrm>
          <a:prstGeom prst="curvedRightArrow">
            <a:avLst>
              <a:gd name="adj1" fmla="val 25000"/>
              <a:gd name="adj2" fmla="val 75161"/>
              <a:gd name="adj3" fmla="val 2250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4" name="OynamaSikidimRemix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165600" y="410464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279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7" dur="679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2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3" grpId="0"/>
      <p:bldP spid="7" grpId="0"/>
      <p:bldP spid="8" grpId="0"/>
      <p:bldP spid="9" grpId="0"/>
      <p:bldP spid="1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"/>
          <p:cNvSpPr txBox="1">
            <a:spLocks noChangeArrowheads="1"/>
          </p:cNvSpPr>
          <p:nvPr/>
        </p:nvSpPr>
        <p:spPr bwMode="auto">
          <a:xfrm>
            <a:off x="1592580" y="3059904"/>
            <a:ext cx="5859779" cy="1164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400" dirty="0" smtClean="0">
                <a:latin typeface="Courier"/>
                <a:cs typeface="Courier"/>
              </a:rPr>
              <a:t>for(</a:t>
            </a:r>
            <a:r>
              <a:rPr lang="en-US" sz="2400" dirty="0" err="1" smtClean="0">
                <a:latin typeface="Courier"/>
                <a:cs typeface="Courier"/>
              </a:rPr>
              <a:t>int</a:t>
            </a:r>
            <a:r>
              <a:rPr lang="en-US" sz="2400" dirty="0" smtClean="0">
                <a:latin typeface="Courier"/>
                <a:cs typeface="Courier"/>
              </a:rPr>
              <a:t> </a:t>
            </a:r>
            <a:r>
              <a:rPr lang="en-US" sz="2400" dirty="0" err="1" smtClean="0">
                <a:latin typeface="Courier"/>
                <a:cs typeface="Courier"/>
              </a:rPr>
              <a:t>i</a:t>
            </a:r>
            <a:r>
              <a:rPr lang="en-US" sz="2400" dirty="0" smtClean="0">
                <a:latin typeface="Courier"/>
                <a:cs typeface="Courier"/>
              </a:rPr>
              <a:t> = 0; </a:t>
            </a:r>
            <a:r>
              <a:rPr lang="en-US" sz="2400" dirty="0" err="1" smtClean="0">
                <a:latin typeface="Courier"/>
                <a:cs typeface="Courier"/>
              </a:rPr>
              <a:t>i</a:t>
            </a:r>
            <a:r>
              <a:rPr lang="en-US" sz="2400" dirty="0" smtClean="0">
                <a:latin typeface="Courier"/>
                <a:cs typeface="Courier"/>
              </a:rPr>
              <a:t> &lt; 4; </a:t>
            </a:r>
            <a:r>
              <a:rPr lang="en-US" sz="2400" dirty="0" err="1" smtClean="0">
                <a:latin typeface="Courier"/>
                <a:cs typeface="Courier"/>
              </a:rPr>
              <a:t>i</a:t>
            </a:r>
            <a:r>
              <a:rPr lang="en-US" sz="2400" dirty="0" smtClean="0">
                <a:latin typeface="Courier"/>
                <a:cs typeface="Courier"/>
              </a:rPr>
              <a:t>++) {</a:t>
            </a:r>
          </a:p>
          <a:p>
            <a:pPr>
              <a:lnSpc>
                <a:spcPct val="83000"/>
              </a:lnSpc>
            </a:pPr>
            <a:r>
              <a:rPr lang="en-US" sz="2400" dirty="0"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    dance();</a:t>
            </a:r>
          </a:p>
          <a:p>
            <a:pPr>
              <a:lnSpc>
                <a:spcPct val="83000"/>
              </a:lnSpc>
            </a:pPr>
            <a:r>
              <a:rPr lang="en-US" sz="2400" dirty="0" smtClean="0">
                <a:latin typeface="Courier"/>
                <a:cs typeface="Courier"/>
              </a:rPr>
              <a:t>}</a:t>
            </a:r>
            <a:endParaRPr lang="en-US" sz="2400" dirty="0">
              <a:latin typeface="Courier"/>
              <a:cs typeface="Courier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Understanding for loops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6" name="Text Box 1"/>
          <p:cNvSpPr txBox="1">
            <a:spLocks noChangeArrowheads="1"/>
          </p:cNvSpPr>
          <p:nvPr/>
        </p:nvSpPr>
        <p:spPr bwMode="auto">
          <a:xfrm>
            <a:off x="281940" y="1533699"/>
            <a:ext cx="8580120" cy="8723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000" dirty="0" smtClean="0">
                <a:latin typeface="Courier"/>
                <a:cs typeface="Courier"/>
              </a:rPr>
              <a:t>for(</a:t>
            </a:r>
            <a:r>
              <a:rPr lang="en-US" sz="2000" dirty="0" err="1" smtClean="0">
                <a:latin typeface="Courier"/>
                <a:cs typeface="Courier"/>
              </a:rPr>
              <a:t>int</a:t>
            </a:r>
            <a:r>
              <a:rPr lang="en-US" sz="2000" dirty="0" smtClean="0">
                <a:latin typeface="Courier"/>
                <a:cs typeface="Courier"/>
              </a:rPr>
              <a:t> </a:t>
            </a:r>
            <a:r>
              <a:rPr lang="en-US" sz="2000" dirty="0" err="1" smtClean="0">
                <a:latin typeface="Courier"/>
                <a:cs typeface="Courier"/>
              </a:rPr>
              <a:t>numTickets</a:t>
            </a:r>
            <a:r>
              <a:rPr lang="en-US" sz="2000" dirty="0" smtClean="0">
                <a:latin typeface="Courier"/>
                <a:cs typeface="Courier"/>
              </a:rPr>
              <a:t> = 3</a:t>
            </a:r>
            <a:r>
              <a:rPr lang="en-US" sz="2000" dirty="0">
                <a:latin typeface="Courier"/>
                <a:cs typeface="Courier"/>
              </a:rPr>
              <a:t>; </a:t>
            </a:r>
            <a:r>
              <a:rPr lang="en-US" sz="2000" dirty="0" err="1">
                <a:latin typeface="Courier"/>
                <a:cs typeface="Courier"/>
              </a:rPr>
              <a:t>numTickets</a:t>
            </a:r>
            <a:r>
              <a:rPr lang="en-US" sz="2000" dirty="0">
                <a:latin typeface="Courier"/>
                <a:cs typeface="Courier"/>
              </a:rPr>
              <a:t> </a:t>
            </a:r>
            <a:r>
              <a:rPr lang="en-US" sz="2000" dirty="0" smtClean="0">
                <a:latin typeface="Courier"/>
                <a:cs typeface="Courier"/>
              </a:rPr>
              <a:t>&gt; 0</a:t>
            </a:r>
            <a:r>
              <a:rPr lang="en-US" sz="2000" dirty="0">
                <a:latin typeface="Courier"/>
                <a:cs typeface="Courier"/>
              </a:rPr>
              <a:t>; </a:t>
            </a:r>
            <a:r>
              <a:rPr lang="en-US" sz="2000" dirty="0" err="1" smtClean="0">
                <a:latin typeface="Courier"/>
                <a:cs typeface="Courier"/>
              </a:rPr>
              <a:t>numTickets</a:t>
            </a:r>
            <a:r>
              <a:rPr lang="en-US" sz="2000" dirty="0" smtClean="0">
                <a:latin typeface="Courier"/>
                <a:cs typeface="Courier"/>
              </a:rPr>
              <a:t>--) {</a:t>
            </a:r>
          </a:p>
          <a:p>
            <a:pPr>
              <a:lnSpc>
                <a:spcPct val="83000"/>
              </a:lnSpc>
            </a:pPr>
            <a:r>
              <a:rPr lang="en-US" sz="2000" dirty="0">
                <a:latin typeface="Courier"/>
                <a:cs typeface="Courier"/>
              </a:rPr>
              <a:t> </a:t>
            </a:r>
            <a:r>
              <a:rPr lang="en-US" sz="2000" dirty="0" smtClean="0">
                <a:latin typeface="Courier"/>
                <a:cs typeface="Courier"/>
              </a:rPr>
              <a:t>    dance();</a:t>
            </a:r>
          </a:p>
          <a:p>
            <a:pPr>
              <a:lnSpc>
                <a:spcPct val="83000"/>
              </a:lnSpc>
            </a:pPr>
            <a:r>
              <a:rPr lang="en-US" sz="2000" dirty="0" smtClean="0">
                <a:latin typeface="Courier"/>
                <a:cs typeface="Courier"/>
              </a:rPr>
              <a:t>}</a:t>
            </a:r>
            <a:endParaRPr lang="en-US" sz="2000" dirty="0">
              <a:latin typeface="Courier"/>
              <a:cs typeface="Courier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169920" y="4962285"/>
            <a:ext cx="531876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FF0000"/>
                </a:solidFill>
              </a:rPr>
              <a:t>You can stick to the example until we talk about </a:t>
            </a:r>
            <a:r>
              <a:rPr lang="en-US" sz="3200" b="1" dirty="0" err="1" smtClean="0">
                <a:solidFill>
                  <a:srgbClr val="002060"/>
                </a:solidFill>
              </a:rPr>
              <a:t>int</a:t>
            </a:r>
            <a:r>
              <a:rPr lang="en-US" sz="3200" b="1" dirty="0" smtClean="0">
                <a:solidFill>
                  <a:srgbClr val="002060"/>
                </a:solidFill>
              </a:rPr>
              <a:t> and ++</a:t>
            </a:r>
            <a:endParaRPr lang="en-US" sz="32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3414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06-20 at 10.52.43 A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52" r="61846"/>
          <a:stretch/>
        </p:blipFill>
        <p:spPr>
          <a:xfrm>
            <a:off x="852559" y="1911637"/>
            <a:ext cx="3033340" cy="3898183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Don’t Know World Size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6" name="Picture 5" descr="Screen Shot 2016-06-20 at 10.52.43 A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53" t="12552" r="49524"/>
          <a:stretch/>
        </p:blipFill>
        <p:spPr>
          <a:xfrm>
            <a:off x="6434666" y="1911637"/>
            <a:ext cx="987778" cy="3898183"/>
          </a:xfrm>
          <a:prstGeom prst="rect">
            <a:avLst/>
          </a:prstGeom>
        </p:spPr>
      </p:pic>
      <p:sp>
        <p:nvSpPr>
          <p:cNvPr id="2" name="Freeform 1"/>
          <p:cNvSpPr/>
          <p:nvPr/>
        </p:nvSpPr>
        <p:spPr>
          <a:xfrm>
            <a:off x="4233333" y="2002644"/>
            <a:ext cx="1778000" cy="85800"/>
          </a:xfrm>
          <a:custGeom>
            <a:avLst/>
            <a:gdLst>
              <a:gd name="connsiteX0" fmla="*/ 0 w 1778000"/>
              <a:gd name="connsiteY0" fmla="*/ 71689 h 85800"/>
              <a:gd name="connsiteX1" fmla="*/ 70556 w 1778000"/>
              <a:gd name="connsiteY1" fmla="*/ 15245 h 85800"/>
              <a:gd name="connsiteX2" fmla="*/ 310445 w 1778000"/>
              <a:gd name="connsiteY2" fmla="*/ 15245 h 85800"/>
              <a:gd name="connsiteX3" fmla="*/ 366889 w 1778000"/>
              <a:gd name="connsiteY3" fmla="*/ 57578 h 85800"/>
              <a:gd name="connsiteX4" fmla="*/ 451556 w 1778000"/>
              <a:gd name="connsiteY4" fmla="*/ 85800 h 85800"/>
              <a:gd name="connsiteX5" fmla="*/ 691445 w 1778000"/>
              <a:gd name="connsiteY5" fmla="*/ 71689 h 85800"/>
              <a:gd name="connsiteX6" fmla="*/ 747889 w 1778000"/>
              <a:gd name="connsiteY6" fmla="*/ 43467 h 85800"/>
              <a:gd name="connsiteX7" fmla="*/ 846667 w 1778000"/>
              <a:gd name="connsiteY7" fmla="*/ 15245 h 85800"/>
              <a:gd name="connsiteX8" fmla="*/ 1114778 w 1778000"/>
              <a:gd name="connsiteY8" fmla="*/ 29356 h 85800"/>
              <a:gd name="connsiteX9" fmla="*/ 1185334 w 1778000"/>
              <a:gd name="connsiteY9" fmla="*/ 71689 h 85800"/>
              <a:gd name="connsiteX10" fmla="*/ 1227667 w 1778000"/>
              <a:gd name="connsiteY10" fmla="*/ 85800 h 85800"/>
              <a:gd name="connsiteX11" fmla="*/ 1538111 w 1778000"/>
              <a:gd name="connsiteY11" fmla="*/ 71689 h 85800"/>
              <a:gd name="connsiteX12" fmla="*/ 1608667 w 1778000"/>
              <a:gd name="connsiteY12" fmla="*/ 57578 h 85800"/>
              <a:gd name="connsiteX13" fmla="*/ 1693334 w 1778000"/>
              <a:gd name="connsiteY13" fmla="*/ 43467 h 85800"/>
              <a:gd name="connsiteX14" fmla="*/ 1778000 w 1778000"/>
              <a:gd name="connsiteY14" fmla="*/ 29356 h 85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778000" h="85800">
                <a:moveTo>
                  <a:pt x="0" y="71689"/>
                </a:moveTo>
                <a:cubicBezTo>
                  <a:pt x="23519" y="52874"/>
                  <a:pt x="44228" y="29872"/>
                  <a:pt x="70556" y="15245"/>
                </a:cubicBezTo>
                <a:cubicBezTo>
                  <a:pt x="130486" y="-18049"/>
                  <a:pt x="284791" y="13272"/>
                  <a:pt x="310445" y="15245"/>
                </a:cubicBezTo>
                <a:cubicBezTo>
                  <a:pt x="329260" y="29356"/>
                  <a:pt x="345854" y="47060"/>
                  <a:pt x="366889" y="57578"/>
                </a:cubicBezTo>
                <a:cubicBezTo>
                  <a:pt x="393497" y="70882"/>
                  <a:pt x="451556" y="85800"/>
                  <a:pt x="451556" y="85800"/>
                </a:cubicBezTo>
                <a:cubicBezTo>
                  <a:pt x="531519" y="81096"/>
                  <a:pt x="612149" y="83017"/>
                  <a:pt x="691445" y="71689"/>
                </a:cubicBezTo>
                <a:cubicBezTo>
                  <a:pt x="712269" y="68714"/>
                  <a:pt x="728554" y="51753"/>
                  <a:pt x="747889" y="43467"/>
                </a:cubicBezTo>
                <a:cubicBezTo>
                  <a:pt x="776229" y="31321"/>
                  <a:pt x="818026" y="22405"/>
                  <a:pt x="846667" y="15245"/>
                </a:cubicBezTo>
                <a:cubicBezTo>
                  <a:pt x="936037" y="19949"/>
                  <a:pt x="1025652" y="21254"/>
                  <a:pt x="1114778" y="29356"/>
                </a:cubicBezTo>
                <a:cubicBezTo>
                  <a:pt x="1177593" y="35066"/>
                  <a:pt x="1139562" y="44226"/>
                  <a:pt x="1185334" y="71689"/>
                </a:cubicBezTo>
                <a:cubicBezTo>
                  <a:pt x="1198089" y="79342"/>
                  <a:pt x="1213556" y="81096"/>
                  <a:pt x="1227667" y="85800"/>
                </a:cubicBezTo>
                <a:cubicBezTo>
                  <a:pt x="1331148" y="81096"/>
                  <a:pt x="1434806" y="79341"/>
                  <a:pt x="1538111" y="71689"/>
                </a:cubicBezTo>
                <a:cubicBezTo>
                  <a:pt x="1562030" y="69917"/>
                  <a:pt x="1585069" y="61868"/>
                  <a:pt x="1608667" y="57578"/>
                </a:cubicBezTo>
                <a:cubicBezTo>
                  <a:pt x="1636817" y="52460"/>
                  <a:pt x="1665112" y="48171"/>
                  <a:pt x="1693334" y="43467"/>
                </a:cubicBezTo>
                <a:cubicBezTo>
                  <a:pt x="1749054" y="24894"/>
                  <a:pt x="1720793" y="29356"/>
                  <a:pt x="1778000" y="29356"/>
                </a:cubicBezTo>
              </a:path>
            </a:pathLst>
          </a:cu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Freeform 7"/>
          <p:cNvSpPr/>
          <p:nvPr/>
        </p:nvSpPr>
        <p:spPr>
          <a:xfrm>
            <a:off x="4233333" y="5705953"/>
            <a:ext cx="1778000" cy="85800"/>
          </a:xfrm>
          <a:custGeom>
            <a:avLst/>
            <a:gdLst>
              <a:gd name="connsiteX0" fmla="*/ 0 w 1778000"/>
              <a:gd name="connsiteY0" fmla="*/ 71689 h 85800"/>
              <a:gd name="connsiteX1" fmla="*/ 70556 w 1778000"/>
              <a:gd name="connsiteY1" fmla="*/ 15245 h 85800"/>
              <a:gd name="connsiteX2" fmla="*/ 310445 w 1778000"/>
              <a:gd name="connsiteY2" fmla="*/ 15245 h 85800"/>
              <a:gd name="connsiteX3" fmla="*/ 366889 w 1778000"/>
              <a:gd name="connsiteY3" fmla="*/ 57578 h 85800"/>
              <a:gd name="connsiteX4" fmla="*/ 451556 w 1778000"/>
              <a:gd name="connsiteY4" fmla="*/ 85800 h 85800"/>
              <a:gd name="connsiteX5" fmla="*/ 691445 w 1778000"/>
              <a:gd name="connsiteY5" fmla="*/ 71689 h 85800"/>
              <a:gd name="connsiteX6" fmla="*/ 747889 w 1778000"/>
              <a:gd name="connsiteY6" fmla="*/ 43467 h 85800"/>
              <a:gd name="connsiteX7" fmla="*/ 846667 w 1778000"/>
              <a:gd name="connsiteY7" fmla="*/ 15245 h 85800"/>
              <a:gd name="connsiteX8" fmla="*/ 1114778 w 1778000"/>
              <a:gd name="connsiteY8" fmla="*/ 29356 h 85800"/>
              <a:gd name="connsiteX9" fmla="*/ 1185334 w 1778000"/>
              <a:gd name="connsiteY9" fmla="*/ 71689 h 85800"/>
              <a:gd name="connsiteX10" fmla="*/ 1227667 w 1778000"/>
              <a:gd name="connsiteY10" fmla="*/ 85800 h 85800"/>
              <a:gd name="connsiteX11" fmla="*/ 1538111 w 1778000"/>
              <a:gd name="connsiteY11" fmla="*/ 71689 h 85800"/>
              <a:gd name="connsiteX12" fmla="*/ 1608667 w 1778000"/>
              <a:gd name="connsiteY12" fmla="*/ 57578 h 85800"/>
              <a:gd name="connsiteX13" fmla="*/ 1693334 w 1778000"/>
              <a:gd name="connsiteY13" fmla="*/ 43467 h 85800"/>
              <a:gd name="connsiteX14" fmla="*/ 1778000 w 1778000"/>
              <a:gd name="connsiteY14" fmla="*/ 29356 h 85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778000" h="85800">
                <a:moveTo>
                  <a:pt x="0" y="71689"/>
                </a:moveTo>
                <a:cubicBezTo>
                  <a:pt x="23519" y="52874"/>
                  <a:pt x="44228" y="29872"/>
                  <a:pt x="70556" y="15245"/>
                </a:cubicBezTo>
                <a:cubicBezTo>
                  <a:pt x="130486" y="-18049"/>
                  <a:pt x="284791" y="13272"/>
                  <a:pt x="310445" y="15245"/>
                </a:cubicBezTo>
                <a:cubicBezTo>
                  <a:pt x="329260" y="29356"/>
                  <a:pt x="345854" y="47060"/>
                  <a:pt x="366889" y="57578"/>
                </a:cubicBezTo>
                <a:cubicBezTo>
                  <a:pt x="393497" y="70882"/>
                  <a:pt x="451556" y="85800"/>
                  <a:pt x="451556" y="85800"/>
                </a:cubicBezTo>
                <a:cubicBezTo>
                  <a:pt x="531519" y="81096"/>
                  <a:pt x="612149" y="83017"/>
                  <a:pt x="691445" y="71689"/>
                </a:cubicBezTo>
                <a:cubicBezTo>
                  <a:pt x="712269" y="68714"/>
                  <a:pt x="728554" y="51753"/>
                  <a:pt x="747889" y="43467"/>
                </a:cubicBezTo>
                <a:cubicBezTo>
                  <a:pt x="776229" y="31321"/>
                  <a:pt x="818026" y="22405"/>
                  <a:pt x="846667" y="15245"/>
                </a:cubicBezTo>
                <a:cubicBezTo>
                  <a:pt x="936037" y="19949"/>
                  <a:pt x="1025652" y="21254"/>
                  <a:pt x="1114778" y="29356"/>
                </a:cubicBezTo>
                <a:cubicBezTo>
                  <a:pt x="1177593" y="35066"/>
                  <a:pt x="1139562" y="44226"/>
                  <a:pt x="1185334" y="71689"/>
                </a:cubicBezTo>
                <a:cubicBezTo>
                  <a:pt x="1198089" y="79342"/>
                  <a:pt x="1213556" y="81096"/>
                  <a:pt x="1227667" y="85800"/>
                </a:cubicBezTo>
                <a:cubicBezTo>
                  <a:pt x="1331148" y="81096"/>
                  <a:pt x="1434806" y="79341"/>
                  <a:pt x="1538111" y="71689"/>
                </a:cubicBezTo>
                <a:cubicBezTo>
                  <a:pt x="1562030" y="69917"/>
                  <a:pt x="1585069" y="61868"/>
                  <a:pt x="1608667" y="57578"/>
                </a:cubicBezTo>
                <a:cubicBezTo>
                  <a:pt x="1636817" y="52460"/>
                  <a:pt x="1665112" y="48171"/>
                  <a:pt x="1693334" y="43467"/>
                </a:cubicBezTo>
                <a:cubicBezTo>
                  <a:pt x="1749054" y="24894"/>
                  <a:pt x="1720793" y="29356"/>
                  <a:pt x="1778000" y="29356"/>
                </a:cubicBezTo>
              </a:path>
            </a:pathLst>
          </a:cu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868333" y="1399443"/>
            <a:ext cx="3272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91527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6-06-20 at 10.52.43 A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56"/>
          <a:stretch/>
        </p:blipFill>
        <p:spPr>
          <a:xfrm>
            <a:off x="2137833" y="1467788"/>
            <a:ext cx="4106334" cy="2031768"/>
          </a:xfrm>
          <a:prstGeom prst="rect">
            <a:avLst/>
          </a:prstGeom>
        </p:spPr>
      </p:pic>
      <p:pic>
        <p:nvPicPr>
          <p:cNvPr id="6" name="Picture 5" descr="Screen Shot 2016-06-20 at 11.02.23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4308" y="3909011"/>
            <a:ext cx="6172859" cy="263341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631723" y="870066"/>
            <a:ext cx="10218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Before</a:t>
            </a:r>
            <a:endParaRPr 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4745566" y="900522"/>
            <a:ext cx="8130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After</a:t>
            </a:r>
            <a:endParaRPr lang="en-US" sz="2400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4254501" y="1100899"/>
            <a:ext cx="0" cy="2525889"/>
          </a:xfrm>
          <a:prstGeom prst="line">
            <a:avLst/>
          </a:prstGeom>
          <a:ln>
            <a:solidFill>
              <a:srgbClr val="0000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4261556" y="3748425"/>
            <a:ext cx="0" cy="2794000"/>
          </a:xfrm>
          <a:prstGeom prst="line">
            <a:avLst/>
          </a:prstGeom>
          <a:ln>
            <a:solidFill>
              <a:srgbClr val="0000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784123" y="3499556"/>
            <a:ext cx="10218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Before</a:t>
            </a:r>
            <a:endParaRPr lang="en-US" sz="2400" dirty="0"/>
          </a:p>
        </p:txBody>
      </p:sp>
      <p:sp>
        <p:nvSpPr>
          <p:cNvPr id="17" name="TextBox 16"/>
          <p:cNvSpPr txBox="1"/>
          <p:nvPr/>
        </p:nvSpPr>
        <p:spPr>
          <a:xfrm>
            <a:off x="4897966" y="3485445"/>
            <a:ext cx="8130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After</a:t>
            </a:r>
            <a:endParaRPr lang="en-US" sz="2400" dirty="0"/>
          </a:p>
        </p:txBody>
      </p:sp>
      <p:sp>
        <p:nvSpPr>
          <p:cNvPr id="1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Work in Any World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086461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Before we start:</a:t>
            </a:r>
          </a:p>
          <a:p>
            <a:pPr algn="ctr"/>
            <a:endParaRPr lang="en-US" sz="3600" dirty="0">
              <a:solidFill>
                <a:schemeClr val="bg1"/>
              </a:solidFill>
              <a:latin typeface="Courier"/>
              <a:cs typeface="Courier"/>
            </a:endParaRPr>
          </a:p>
          <a:p>
            <a:pPr algn="ctr"/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Any questions on </a:t>
            </a:r>
            <a:r>
              <a:rPr lang="en-US" sz="3600" dirty="0" err="1" smtClean="0">
                <a:solidFill>
                  <a:schemeClr val="bg1"/>
                </a:solidFill>
                <a:latin typeface="Courier"/>
                <a:cs typeface="Courier"/>
              </a:rPr>
              <a:t>Karel</a:t>
            </a:r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?</a:t>
            </a:r>
            <a:endParaRPr lang="en-US" sz="36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469816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While Loop</a:t>
            </a:r>
            <a:endParaRPr lang="en-US" sz="36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2497541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"/>
          <p:cNvSpPr txBox="1">
            <a:spLocks noChangeArrowheads="1"/>
          </p:cNvSpPr>
          <p:nvPr/>
        </p:nvSpPr>
        <p:spPr bwMode="auto">
          <a:xfrm>
            <a:off x="175127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BeeperLine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SuperKarel</a:t>
            </a:r>
            <a:r>
              <a:rPr lang="en-US" sz="2200" dirty="0" smtClean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public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void</a:t>
            </a:r>
            <a:r>
              <a:rPr lang="en-US" sz="2200" dirty="0">
                <a:latin typeface="Courier"/>
                <a:cs typeface="Courier"/>
              </a:rPr>
              <a:t> run() </a:t>
            </a:r>
            <a:r>
              <a:rPr lang="en-US" sz="2200" dirty="0" smtClean="0">
                <a:latin typeface="Courier"/>
                <a:cs typeface="Courier"/>
              </a:rPr>
              <a:t>{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example while loop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b="1" dirty="0" smtClean="0">
                <a:solidFill>
                  <a:srgbClr val="6C006C"/>
                </a:solidFill>
                <a:latin typeface="Courier"/>
                <a:cs typeface="Courier"/>
              </a:rPr>
              <a:t>while</a:t>
            </a:r>
            <a:r>
              <a:rPr lang="en-US" sz="2200" dirty="0" smtClean="0">
                <a:latin typeface="Courier"/>
                <a:cs typeface="Courier"/>
              </a:rPr>
              <a:t>(</a:t>
            </a:r>
            <a:r>
              <a:rPr lang="en-US" sz="2200" i="1" dirty="0" smtClean="0">
                <a:latin typeface="Courier"/>
                <a:cs typeface="Courier"/>
              </a:rPr>
              <a:t>condition</a:t>
            </a:r>
            <a:r>
              <a:rPr lang="en-US" sz="2200" dirty="0" smtClean="0">
                <a:latin typeface="Courier"/>
                <a:cs typeface="Courier"/>
              </a:rPr>
              <a:t>) {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  </a:t>
            </a:r>
            <a:r>
              <a:rPr lang="en-US" sz="2200" i="1" dirty="0" smtClean="0">
                <a:latin typeface="Courier"/>
                <a:cs typeface="Courier"/>
              </a:rPr>
              <a:t>code to repeat</a:t>
            </a: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}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</a:t>
            </a:r>
            <a:r>
              <a:rPr lang="en-US" sz="2200" dirty="0" smtClean="0">
                <a:latin typeface="Courier"/>
                <a:cs typeface="Courier"/>
              </a:rPr>
              <a:t>}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}</a:t>
            </a:r>
            <a:endParaRPr lang="en-US" sz="2200" dirty="0">
              <a:latin typeface="Courier"/>
              <a:cs typeface="Courier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While Loop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554351" y="528945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4122248" y="2524426"/>
            <a:ext cx="4684129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200" b="1" u="sng" dirty="0" smtClean="0">
                <a:solidFill>
                  <a:srgbClr val="FF0000"/>
                </a:solidFill>
              </a:rPr>
              <a:t>Check the condition</a:t>
            </a:r>
          </a:p>
          <a:p>
            <a:pPr algn="r"/>
            <a:r>
              <a:rPr lang="en-US" sz="2200" b="1" dirty="0" smtClean="0">
                <a:solidFill>
                  <a:srgbClr val="FF0000"/>
                </a:solidFill>
              </a:rPr>
              <a:t>True -&gt; execute</a:t>
            </a:r>
          </a:p>
          <a:p>
            <a:pPr algn="r"/>
            <a:endParaRPr lang="en-US" sz="2200" b="1" dirty="0" smtClean="0">
              <a:solidFill>
                <a:srgbClr val="FF0000"/>
              </a:solidFill>
            </a:endParaRPr>
          </a:p>
          <a:p>
            <a:pPr algn="r"/>
            <a:r>
              <a:rPr lang="en-US" sz="2200" b="1" u="sng" dirty="0">
                <a:solidFill>
                  <a:srgbClr val="FF0000"/>
                </a:solidFill>
              </a:rPr>
              <a:t>Check the condition</a:t>
            </a:r>
          </a:p>
          <a:p>
            <a:pPr algn="r"/>
            <a:r>
              <a:rPr lang="en-US" sz="2200" b="1" dirty="0">
                <a:solidFill>
                  <a:srgbClr val="FF0000"/>
                </a:solidFill>
              </a:rPr>
              <a:t>True -&gt; execute</a:t>
            </a:r>
          </a:p>
          <a:p>
            <a:pPr algn="r"/>
            <a:endParaRPr lang="en-US" sz="2200" b="1" dirty="0" smtClean="0">
              <a:solidFill>
                <a:srgbClr val="FF0000"/>
              </a:solidFill>
            </a:endParaRPr>
          </a:p>
          <a:p>
            <a:pPr algn="r"/>
            <a:r>
              <a:rPr lang="en-US" sz="2200" b="1" dirty="0" smtClean="0">
                <a:solidFill>
                  <a:srgbClr val="FF0000"/>
                </a:solidFill>
              </a:rPr>
              <a:t>….</a:t>
            </a:r>
          </a:p>
          <a:p>
            <a:pPr algn="r"/>
            <a:endParaRPr lang="en-US" sz="2200" b="1" dirty="0" smtClean="0">
              <a:solidFill>
                <a:srgbClr val="FF0000"/>
              </a:solidFill>
            </a:endParaRPr>
          </a:p>
          <a:p>
            <a:pPr algn="r"/>
            <a:r>
              <a:rPr lang="en-US" sz="2200" b="1" u="sng" dirty="0">
                <a:solidFill>
                  <a:srgbClr val="FF0000"/>
                </a:solidFill>
              </a:rPr>
              <a:t>Check the condition</a:t>
            </a:r>
          </a:p>
          <a:p>
            <a:pPr algn="r"/>
            <a:r>
              <a:rPr lang="en-US" sz="2200" b="1" dirty="0" smtClean="0">
                <a:solidFill>
                  <a:srgbClr val="FF0000"/>
                </a:solidFill>
              </a:rPr>
              <a:t>False-</a:t>
            </a:r>
            <a:r>
              <a:rPr lang="en-US" sz="2200" b="1" dirty="0">
                <a:solidFill>
                  <a:srgbClr val="FF0000"/>
                </a:solidFill>
              </a:rPr>
              <a:t>&gt; </a:t>
            </a:r>
            <a:r>
              <a:rPr lang="en-US" sz="2200" b="1" dirty="0" smtClean="0">
                <a:solidFill>
                  <a:srgbClr val="FF0000"/>
                </a:solidFill>
              </a:rPr>
              <a:t>don’t execute.</a:t>
            </a:r>
          </a:p>
          <a:p>
            <a:pPr algn="r"/>
            <a:r>
              <a:rPr lang="en-US" sz="2200" b="1" dirty="0" smtClean="0">
                <a:solidFill>
                  <a:srgbClr val="FF0000"/>
                </a:solidFill>
              </a:rPr>
              <a:t> </a:t>
            </a:r>
          </a:p>
          <a:p>
            <a:pPr algn="r"/>
            <a:r>
              <a:rPr lang="en-US" sz="2200" b="1" dirty="0" smtClean="0">
                <a:solidFill>
                  <a:srgbClr val="FF0000"/>
                </a:solidFill>
              </a:rPr>
              <a:t>Continue the rest of the program</a:t>
            </a:r>
            <a:endParaRPr lang="en-US" sz="2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8074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BeeperLine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SuperKarel</a:t>
            </a:r>
            <a:r>
              <a:rPr lang="en-US" sz="2200" dirty="0" smtClean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public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void</a:t>
            </a:r>
            <a:r>
              <a:rPr lang="en-US" sz="2200" dirty="0">
                <a:latin typeface="Courier"/>
                <a:cs typeface="Courier"/>
              </a:rPr>
              <a:t> run() </a:t>
            </a:r>
            <a:r>
              <a:rPr lang="en-US" sz="2200" dirty="0" smtClean="0">
                <a:latin typeface="Courier"/>
                <a:cs typeface="Courier"/>
              </a:rPr>
              <a:t>{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example while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loop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b="1" dirty="0">
                <a:solidFill>
                  <a:srgbClr val="6C006C"/>
                </a:solidFill>
                <a:latin typeface="Courier"/>
                <a:cs typeface="Courier"/>
              </a:rPr>
              <a:t>while</a:t>
            </a:r>
            <a:r>
              <a:rPr lang="en-US" sz="2200" dirty="0" smtClean="0">
                <a:latin typeface="Courier"/>
                <a:cs typeface="Courier"/>
              </a:rPr>
              <a:t>(</a:t>
            </a:r>
            <a:r>
              <a:rPr lang="en-US" sz="2200" dirty="0" err="1" smtClean="0">
                <a:latin typeface="Courier"/>
                <a:cs typeface="Courier"/>
              </a:rPr>
              <a:t>frontIsClear</a:t>
            </a:r>
            <a:r>
              <a:rPr lang="en-US" sz="2200" dirty="0" smtClean="0">
                <a:latin typeface="Courier"/>
                <a:cs typeface="Courier"/>
              </a:rPr>
              <a:t>())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}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// extra put beeper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</a:t>
            </a:r>
            <a:r>
              <a:rPr lang="en-US" sz="2200" dirty="0" smtClean="0">
                <a:latin typeface="Courier"/>
                <a:cs typeface="Courier"/>
              </a:rPr>
              <a:t>}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}</a:t>
            </a:r>
            <a:endParaRPr lang="en-US" sz="2200" dirty="0">
              <a:latin typeface="Courier"/>
              <a:cs typeface="Courier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Place Beeper Line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304692" y="3572022"/>
            <a:ext cx="374200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Any guess what this code will </a:t>
            </a:r>
            <a:r>
              <a:rPr lang="en-US" sz="2800" b="1" smtClean="0">
                <a:solidFill>
                  <a:srgbClr val="FF0000"/>
                </a:solidFill>
              </a:rPr>
              <a:t>do? </a:t>
            </a:r>
            <a:endParaRPr lang="en-US" sz="2800" b="1" dirty="0">
              <a:solidFill>
                <a:srgbClr val="FF0000"/>
              </a:solidFill>
            </a:endParaRPr>
          </a:p>
        </p:txBody>
      </p:sp>
      <p:pic>
        <p:nvPicPr>
          <p:cNvPr id="7" name="Picture 6" descr="Screen Shot 2016-06-20 at 10.52.43 A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867" r="48388"/>
          <a:stretch/>
        </p:blipFill>
        <p:spPr>
          <a:xfrm>
            <a:off x="2441222" y="5646249"/>
            <a:ext cx="3628395" cy="103011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161057" y="4737318"/>
            <a:ext cx="261502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How should we modify it to have beepers on the line?  </a:t>
            </a:r>
            <a:endParaRPr lang="en-US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6100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BeeperLine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SuperKarel</a:t>
            </a:r>
            <a:r>
              <a:rPr lang="en-US" sz="2200" dirty="0" smtClean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public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void</a:t>
            </a:r>
            <a:r>
              <a:rPr lang="en-US" sz="2200" dirty="0">
                <a:latin typeface="Courier"/>
                <a:cs typeface="Courier"/>
              </a:rPr>
              <a:t> run() </a:t>
            </a:r>
            <a:r>
              <a:rPr lang="en-US" sz="2200" dirty="0" smtClean="0">
                <a:latin typeface="Courier"/>
                <a:cs typeface="Courier"/>
              </a:rPr>
              <a:t>{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example while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loop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b="1" dirty="0">
                <a:solidFill>
                  <a:srgbClr val="6C006C"/>
                </a:solidFill>
                <a:latin typeface="Courier"/>
                <a:cs typeface="Courier"/>
              </a:rPr>
              <a:t>while</a:t>
            </a:r>
            <a:r>
              <a:rPr lang="en-US" sz="2200" dirty="0" smtClean="0">
                <a:latin typeface="Courier"/>
                <a:cs typeface="Courier"/>
              </a:rPr>
              <a:t>(</a:t>
            </a:r>
            <a:r>
              <a:rPr lang="en-US" sz="2200" dirty="0" err="1" smtClean="0">
                <a:latin typeface="Courier"/>
                <a:cs typeface="Courier"/>
              </a:rPr>
              <a:t>frontIsClear</a:t>
            </a:r>
            <a:r>
              <a:rPr lang="en-US" sz="2200" dirty="0" smtClean="0">
                <a:latin typeface="Courier"/>
                <a:cs typeface="Courier"/>
              </a:rPr>
              <a:t>())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}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// extra put beeper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</a:t>
            </a:r>
            <a:r>
              <a:rPr lang="en-US" sz="2200" dirty="0" smtClean="0">
                <a:latin typeface="Courier"/>
                <a:cs typeface="Courier"/>
              </a:rPr>
              <a:t>}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}</a:t>
            </a:r>
            <a:endParaRPr lang="en-US" sz="2200" dirty="0">
              <a:latin typeface="Courier"/>
              <a:cs typeface="Courier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Place Beeper Line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6" name="Picture 5" descr="Screen Shot 2016-06-20 at 10.52.43 A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867" r="48388"/>
          <a:stretch/>
        </p:blipFill>
        <p:spPr>
          <a:xfrm>
            <a:off x="2441222" y="5646249"/>
            <a:ext cx="3628395" cy="1030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751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BeeperLine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SuperKarel</a:t>
            </a:r>
            <a:r>
              <a:rPr lang="en-US" sz="2200" dirty="0" smtClean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public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void</a:t>
            </a:r>
            <a:r>
              <a:rPr lang="en-US" sz="2200" dirty="0">
                <a:latin typeface="Courier"/>
                <a:cs typeface="Courier"/>
              </a:rPr>
              <a:t> run() </a:t>
            </a:r>
            <a:r>
              <a:rPr lang="en-US" sz="2200" dirty="0" smtClean="0">
                <a:latin typeface="Courier"/>
                <a:cs typeface="Courier"/>
              </a:rPr>
              <a:t>{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example while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loop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b="1" dirty="0">
                <a:solidFill>
                  <a:srgbClr val="6C006C"/>
                </a:solidFill>
                <a:latin typeface="Courier"/>
                <a:cs typeface="Courier"/>
              </a:rPr>
              <a:t>while</a:t>
            </a:r>
            <a:r>
              <a:rPr lang="en-US" sz="2200" dirty="0" smtClean="0">
                <a:latin typeface="Courier"/>
                <a:cs typeface="Courier"/>
              </a:rPr>
              <a:t>(</a:t>
            </a:r>
            <a:r>
              <a:rPr lang="en-US" sz="2200" dirty="0" err="1" smtClean="0">
                <a:latin typeface="Courier"/>
                <a:cs typeface="Courier"/>
              </a:rPr>
              <a:t>frontIsClear</a:t>
            </a:r>
            <a:r>
              <a:rPr lang="en-US" sz="2200" dirty="0" smtClean="0">
                <a:latin typeface="Courier"/>
                <a:cs typeface="Courier"/>
              </a:rPr>
              <a:t>())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}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// extra put beeper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</a:t>
            </a:r>
            <a:r>
              <a:rPr lang="en-US" sz="2200" dirty="0" smtClean="0">
                <a:latin typeface="Courier"/>
                <a:cs typeface="Courier"/>
              </a:rPr>
              <a:t>}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}</a:t>
            </a:r>
            <a:endParaRPr lang="en-US" sz="2200" dirty="0">
              <a:latin typeface="Courier"/>
              <a:cs typeface="Courier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Place Beeper Line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6" name="Picture 5" descr="Screen Shot 2016-06-20 at 10.52.43 A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867" r="48388"/>
          <a:stretch/>
        </p:blipFill>
        <p:spPr>
          <a:xfrm>
            <a:off x="2441222" y="5646249"/>
            <a:ext cx="3628395" cy="1030111"/>
          </a:xfrm>
          <a:prstGeom prst="rect">
            <a:avLst/>
          </a:prstGeom>
        </p:spPr>
      </p:pic>
      <p:sp>
        <p:nvSpPr>
          <p:cNvPr id="2" name="Rounded Rectangle 1"/>
          <p:cNvSpPr/>
          <p:nvPr/>
        </p:nvSpPr>
        <p:spPr>
          <a:xfrm>
            <a:off x="268110" y="2864554"/>
            <a:ext cx="7732889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3490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Place Beeper Line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6" name="Picture 5" descr="Screen Shot 2016-06-20 at 10.52.43 A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867" r="48388"/>
          <a:stretch/>
        </p:blipFill>
        <p:spPr>
          <a:xfrm>
            <a:off x="2441222" y="5646249"/>
            <a:ext cx="3628395" cy="1030111"/>
          </a:xfrm>
          <a:prstGeom prst="rect">
            <a:avLst/>
          </a:prstGeom>
        </p:spPr>
      </p:pic>
      <p:sp>
        <p:nvSpPr>
          <p:cNvPr id="2" name="Rounded Rectangle 1"/>
          <p:cNvSpPr/>
          <p:nvPr/>
        </p:nvSpPr>
        <p:spPr>
          <a:xfrm>
            <a:off x="268110" y="3160887"/>
            <a:ext cx="7732889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 descr="Screen Shot 2016-06-20 at 11.42.01 A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56"/>
          <a:stretch/>
        </p:blipFill>
        <p:spPr>
          <a:xfrm>
            <a:off x="2573865" y="5630334"/>
            <a:ext cx="3499555" cy="973666"/>
          </a:xfrm>
          <a:prstGeom prst="rect">
            <a:avLst/>
          </a:prstGeom>
        </p:spPr>
      </p:pic>
      <p:sp>
        <p:nvSpPr>
          <p:cNvPr id="7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BeeperLine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SuperKarel</a:t>
            </a:r>
            <a:r>
              <a:rPr lang="en-US" sz="2200" dirty="0" smtClean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public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void</a:t>
            </a:r>
            <a:r>
              <a:rPr lang="en-US" sz="2200" dirty="0">
                <a:latin typeface="Courier"/>
                <a:cs typeface="Courier"/>
              </a:rPr>
              <a:t> run() </a:t>
            </a:r>
            <a:r>
              <a:rPr lang="en-US" sz="2200" dirty="0" smtClean="0">
                <a:latin typeface="Courier"/>
                <a:cs typeface="Courier"/>
              </a:rPr>
              <a:t>{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example while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loop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b="1" dirty="0">
                <a:solidFill>
                  <a:srgbClr val="6C006C"/>
                </a:solidFill>
                <a:latin typeface="Courier"/>
                <a:cs typeface="Courier"/>
              </a:rPr>
              <a:t>while</a:t>
            </a:r>
            <a:r>
              <a:rPr lang="en-US" sz="2200" dirty="0" smtClean="0">
                <a:latin typeface="Courier"/>
                <a:cs typeface="Courier"/>
              </a:rPr>
              <a:t>(</a:t>
            </a:r>
            <a:r>
              <a:rPr lang="en-US" sz="2200" dirty="0" err="1" smtClean="0">
                <a:latin typeface="Courier"/>
                <a:cs typeface="Courier"/>
              </a:rPr>
              <a:t>frontIsClear</a:t>
            </a:r>
            <a:r>
              <a:rPr lang="en-US" sz="2200" dirty="0" smtClean="0">
                <a:latin typeface="Courier"/>
                <a:cs typeface="Courier"/>
              </a:rPr>
              <a:t>())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}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// extra put beeper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</a:t>
            </a:r>
            <a:r>
              <a:rPr lang="en-US" sz="2200" dirty="0" smtClean="0">
                <a:latin typeface="Courier"/>
                <a:cs typeface="Courier"/>
              </a:rPr>
              <a:t>}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}</a:t>
            </a:r>
            <a:endParaRPr lang="en-US" sz="2200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3737384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BeeperLine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SuperKarel</a:t>
            </a:r>
            <a:r>
              <a:rPr lang="en-US" sz="2200" dirty="0" smtClean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public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void</a:t>
            </a:r>
            <a:r>
              <a:rPr lang="en-US" sz="2200" dirty="0">
                <a:latin typeface="Courier"/>
                <a:cs typeface="Courier"/>
              </a:rPr>
              <a:t> run() </a:t>
            </a:r>
            <a:r>
              <a:rPr lang="en-US" sz="2200" dirty="0" smtClean="0">
                <a:latin typeface="Courier"/>
                <a:cs typeface="Courier"/>
              </a:rPr>
              <a:t>{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example while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loop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b="1" dirty="0">
                <a:solidFill>
                  <a:srgbClr val="6C006C"/>
                </a:solidFill>
                <a:latin typeface="Courier"/>
                <a:cs typeface="Courier"/>
              </a:rPr>
              <a:t>while</a:t>
            </a:r>
            <a:r>
              <a:rPr lang="en-US" sz="2200" dirty="0" smtClean="0">
                <a:latin typeface="Courier"/>
                <a:cs typeface="Courier"/>
              </a:rPr>
              <a:t>(</a:t>
            </a:r>
            <a:r>
              <a:rPr lang="en-US" sz="2200" dirty="0" err="1" smtClean="0">
                <a:latin typeface="Courier"/>
                <a:cs typeface="Courier"/>
              </a:rPr>
              <a:t>frontIsClear</a:t>
            </a:r>
            <a:r>
              <a:rPr lang="en-US" sz="2200" dirty="0" smtClean="0">
                <a:latin typeface="Courier"/>
                <a:cs typeface="Courier"/>
              </a:rPr>
              <a:t>())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}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// extra put beeper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</a:t>
            </a:r>
            <a:r>
              <a:rPr lang="en-US" sz="2200" dirty="0" smtClean="0">
                <a:latin typeface="Courier"/>
                <a:cs typeface="Courier"/>
              </a:rPr>
              <a:t>}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}</a:t>
            </a:r>
            <a:endParaRPr lang="en-US" sz="2200" dirty="0">
              <a:latin typeface="Courier"/>
              <a:cs typeface="Courier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Place Beeper Line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6" name="Picture 5" descr="Screen Shot 2016-06-20 at 10.52.43 A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867" r="48388"/>
          <a:stretch/>
        </p:blipFill>
        <p:spPr>
          <a:xfrm>
            <a:off x="2441222" y="5646249"/>
            <a:ext cx="3628395" cy="1030111"/>
          </a:xfrm>
          <a:prstGeom prst="rect">
            <a:avLst/>
          </a:prstGeom>
        </p:spPr>
      </p:pic>
      <p:sp>
        <p:nvSpPr>
          <p:cNvPr id="2" name="Rounded Rectangle 1"/>
          <p:cNvSpPr/>
          <p:nvPr/>
        </p:nvSpPr>
        <p:spPr>
          <a:xfrm>
            <a:off x="268110" y="3386665"/>
            <a:ext cx="7732889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 descr="Screen Shot 2016-06-20 at 11.43.33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6444" y="5715001"/>
            <a:ext cx="3321104" cy="860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634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BeeperLine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SuperKarel</a:t>
            </a:r>
            <a:r>
              <a:rPr lang="en-US" sz="2200" dirty="0" smtClean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public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void</a:t>
            </a:r>
            <a:r>
              <a:rPr lang="en-US" sz="2200" dirty="0">
                <a:latin typeface="Courier"/>
                <a:cs typeface="Courier"/>
              </a:rPr>
              <a:t> run() </a:t>
            </a:r>
            <a:r>
              <a:rPr lang="en-US" sz="2200" dirty="0" smtClean="0">
                <a:latin typeface="Courier"/>
                <a:cs typeface="Courier"/>
              </a:rPr>
              <a:t>{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example while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loop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b="1" dirty="0">
                <a:solidFill>
                  <a:srgbClr val="6C006C"/>
                </a:solidFill>
                <a:latin typeface="Courier"/>
                <a:cs typeface="Courier"/>
              </a:rPr>
              <a:t>while</a:t>
            </a:r>
            <a:r>
              <a:rPr lang="en-US" sz="2200" dirty="0" smtClean="0">
                <a:latin typeface="Courier"/>
                <a:cs typeface="Courier"/>
              </a:rPr>
              <a:t>(</a:t>
            </a:r>
            <a:r>
              <a:rPr lang="en-US" sz="2200" dirty="0" err="1" smtClean="0">
                <a:latin typeface="Courier"/>
                <a:cs typeface="Courier"/>
              </a:rPr>
              <a:t>frontIsClear</a:t>
            </a:r>
            <a:r>
              <a:rPr lang="en-US" sz="2200" dirty="0" smtClean="0">
                <a:latin typeface="Courier"/>
                <a:cs typeface="Courier"/>
              </a:rPr>
              <a:t>())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}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// extra put beeper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</a:t>
            </a:r>
            <a:r>
              <a:rPr lang="en-US" sz="2200" dirty="0" smtClean="0">
                <a:latin typeface="Courier"/>
                <a:cs typeface="Courier"/>
              </a:rPr>
              <a:t>}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}</a:t>
            </a:r>
            <a:endParaRPr lang="en-US" sz="2200" dirty="0">
              <a:latin typeface="Courier"/>
              <a:cs typeface="Courier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Place Beeper Line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6" name="Picture 5" descr="Screen Shot 2016-06-20 at 10.52.43 A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867" r="48388"/>
          <a:stretch/>
        </p:blipFill>
        <p:spPr>
          <a:xfrm>
            <a:off x="2441222" y="5646249"/>
            <a:ext cx="3628395" cy="1030111"/>
          </a:xfrm>
          <a:prstGeom prst="rect">
            <a:avLst/>
          </a:prstGeom>
        </p:spPr>
      </p:pic>
      <p:sp>
        <p:nvSpPr>
          <p:cNvPr id="2" name="Rounded Rectangle 1"/>
          <p:cNvSpPr/>
          <p:nvPr/>
        </p:nvSpPr>
        <p:spPr>
          <a:xfrm>
            <a:off x="268110" y="3668888"/>
            <a:ext cx="7732889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 descr="Screen Shot 2016-06-20 at 11.43.33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6444" y="5715001"/>
            <a:ext cx="3321104" cy="860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833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BeeperLine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SuperKarel</a:t>
            </a:r>
            <a:r>
              <a:rPr lang="en-US" sz="2200" dirty="0" smtClean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public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void</a:t>
            </a:r>
            <a:r>
              <a:rPr lang="en-US" sz="2200" dirty="0">
                <a:latin typeface="Courier"/>
                <a:cs typeface="Courier"/>
              </a:rPr>
              <a:t> run() </a:t>
            </a:r>
            <a:r>
              <a:rPr lang="en-US" sz="2200" dirty="0" smtClean="0">
                <a:latin typeface="Courier"/>
                <a:cs typeface="Courier"/>
              </a:rPr>
              <a:t>{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example while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loop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b="1" dirty="0">
                <a:solidFill>
                  <a:srgbClr val="6C006C"/>
                </a:solidFill>
                <a:latin typeface="Courier"/>
                <a:cs typeface="Courier"/>
              </a:rPr>
              <a:t>while</a:t>
            </a:r>
            <a:r>
              <a:rPr lang="en-US" sz="2200" dirty="0" smtClean="0">
                <a:latin typeface="Courier"/>
                <a:cs typeface="Courier"/>
              </a:rPr>
              <a:t>(</a:t>
            </a:r>
            <a:r>
              <a:rPr lang="en-US" sz="2200" dirty="0" err="1" smtClean="0">
                <a:latin typeface="Courier"/>
                <a:cs typeface="Courier"/>
              </a:rPr>
              <a:t>frontIsClear</a:t>
            </a:r>
            <a:r>
              <a:rPr lang="en-US" sz="2200" dirty="0" smtClean="0">
                <a:latin typeface="Courier"/>
                <a:cs typeface="Courier"/>
              </a:rPr>
              <a:t>())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}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// extra put beeper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</a:t>
            </a:r>
            <a:r>
              <a:rPr lang="en-US" sz="2200" dirty="0" smtClean="0">
                <a:latin typeface="Courier"/>
                <a:cs typeface="Courier"/>
              </a:rPr>
              <a:t>}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}</a:t>
            </a:r>
            <a:endParaRPr lang="en-US" sz="2200" dirty="0">
              <a:latin typeface="Courier"/>
              <a:cs typeface="Courier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Place Beeper Line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6" name="Picture 5" descr="Screen Shot 2016-06-20 at 10.52.43 A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867" r="48388"/>
          <a:stretch/>
        </p:blipFill>
        <p:spPr>
          <a:xfrm>
            <a:off x="2441222" y="5646249"/>
            <a:ext cx="3628395" cy="1030111"/>
          </a:xfrm>
          <a:prstGeom prst="rect">
            <a:avLst/>
          </a:prstGeom>
        </p:spPr>
      </p:pic>
      <p:sp>
        <p:nvSpPr>
          <p:cNvPr id="2" name="Rounded Rectangle 1"/>
          <p:cNvSpPr/>
          <p:nvPr/>
        </p:nvSpPr>
        <p:spPr>
          <a:xfrm>
            <a:off x="268110" y="2850443"/>
            <a:ext cx="7732889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 descr="Screen Shot 2016-06-20 at 11.43.33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6444" y="5715001"/>
            <a:ext cx="3321104" cy="860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116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BeeperLine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SuperKarel</a:t>
            </a:r>
            <a:r>
              <a:rPr lang="en-US" sz="2200" dirty="0" smtClean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public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void</a:t>
            </a:r>
            <a:r>
              <a:rPr lang="en-US" sz="2200" dirty="0">
                <a:latin typeface="Courier"/>
                <a:cs typeface="Courier"/>
              </a:rPr>
              <a:t> run() </a:t>
            </a:r>
            <a:r>
              <a:rPr lang="en-US" sz="2200" dirty="0" smtClean="0">
                <a:latin typeface="Courier"/>
                <a:cs typeface="Courier"/>
              </a:rPr>
              <a:t>{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example while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loop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b="1" dirty="0">
                <a:solidFill>
                  <a:srgbClr val="6C006C"/>
                </a:solidFill>
                <a:latin typeface="Courier"/>
                <a:cs typeface="Courier"/>
              </a:rPr>
              <a:t>while</a:t>
            </a:r>
            <a:r>
              <a:rPr lang="en-US" sz="2200" dirty="0" smtClean="0">
                <a:latin typeface="Courier"/>
                <a:cs typeface="Courier"/>
              </a:rPr>
              <a:t>(</a:t>
            </a:r>
            <a:r>
              <a:rPr lang="en-US" sz="2200" dirty="0" err="1" smtClean="0">
                <a:latin typeface="Courier"/>
                <a:cs typeface="Courier"/>
              </a:rPr>
              <a:t>frontIsClear</a:t>
            </a:r>
            <a:r>
              <a:rPr lang="en-US" sz="2200" dirty="0" smtClean="0">
                <a:latin typeface="Courier"/>
                <a:cs typeface="Courier"/>
              </a:rPr>
              <a:t>())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}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// extra put beeper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</a:t>
            </a:r>
            <a:r>
              <a:rPr lang="en-US" sz="2200" dirty="0" smtClean="0">
                <a:latin typeface="Courier"/>
                <a:cs typeface="Courier"/>
              </a:rPr>
              <a:t>}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}</a:t>
            </a:r>
            <a:endParaRPr lang="en-US" sz="2200" dirty="0">
              <a:latin typeface="Courier"/>
              <a:cs typeface="Courier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Place Beeper Line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6" name="Picture 5" descr="Screen Shot 2016-06-20 at 10.52.43 A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867" r="48388"/>
          <a:stretch/>
        </p:blipFill>
        <p:spPr>
          <a:xfrm>
            <a:off x="2441222" y="5646249"/>
            <a:ext cx="3628395" cy="1030111"/>
          </a:xfrm>
          <a:prstGeom prst="rect">
            <a:avLst/>
          </a:prstGeom>
        </p:spPr>
      </p:pic>
      <p:sp>
        <p:nvSpPr>
          <p:cNvPr id="2" name="Rounded Rectangle 1"/>
          <p:cNvSpPr/>
          <p:nvPr/>
        </p:nvSpPr>
        <p:spPr>
          <a:xfrm>
            <a:off x="268110" y="3076221"/>
            <a:ext cx="7732889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 descr="Screen Shot 2016-06-20 at 11.43.33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6444" y="5715001"/>
            <a:ext cx="3321104" cy="860776"/>
          </a:xfrm>
          <a:prstGeom prst="rect">
            <a:avLst/>
          </a:prstGeom>
        </p:spPr>
      </p:pic>
      <p:pic>
        <p:nvPicPr>
          <p:cNvPr id="3" name="Picture 2" descr="Screen Shot 2016-06-20 at 11.55.46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666" y="5651902"/>
            <a:ext cx="3287890" cy="947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731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06-20 at 10.47.42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097" y="1008095"/>
            <a:ext cx="6591300" cy="4965700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Newspaper </a:t>
            </a:r>
            <a:r>
              <a:rPr lang="en-US" sz="4000" b="1" dirty="0" err="1" smtClean="0">
                <a:solidFill>
                  <a:schemeClr val="tx1"/>
                </a:solidFill>
                <a:latin typeface="Century Gothic"/>
                <a:cs typeface="Century Gothic"/>
              </a:rPr>
              <a:t>Karel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286000" y="5989035"/>
            <a:ext cx="5090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Any trouble implementing this task?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378247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BeeperLine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SuperKarel</a:t>
            </a:r>
            <a:r>
              <a:rPr lang="en-US" sz="2200" dirty="0" smtClean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public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void</a:t>
            </a:r>
            <a:r>
              <a:rPr lang="en-US" sz="2200" dirty="0">
                <a:latin typeface="Courier"/>
                <a:cs typeface="Courier"/>
              </a:rPr>
              <a:t> run() </a:t>
            </a:r>
            <a:r>
              <a:rPr lang="en-US" sz="2200" dirty="0" smtClean="0">
                <a:latin typeface="Courier"/>
                <a:cs typeface="Courier"/>
              </a:rPr>
              <a:t>{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example while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loop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b="1" dirty="0">
                <a:solidFill>
                  <a:srgbClr val="6C006C"/>
                </a:solidFill>
                <a:latin typeface="Courier"/>
                <a:cs typeface="Courier"/>
              </a:rPr>
              <a:t>while</a:t>
            </a:r>
            <a:r>
              <a:rPr lang="en-US" sz="2200" dirty="0" smtClean="0">
                <a:latin typeface="Courier"/>
                <a:cs typeface="Courier"/>
              </a:rPr>
              <a:t>(</a:t>
            </a:r>
            <a:r>
              <a:rPr lang="en-US" sz="2200" dirty="0" err="1" smtClean="0">
                <a:latin typeface="Courier"/>
                <a:cs typeface="Courier"/>
              </a:rPr>
              <a:t>frontIsClear</a:t>
            </a:r>
            <a:r>
              <a:rPr lang="en-US" sz="2200" dirty="0" smtClean="0">
                <a:latin typeface="Courier"/>
                <a:cs typeface="Courier"/>
              </a:rPr>
              <a:t>())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}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// extra put beeper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</a:t>
            </a:r>
            <a:r>
              <a:rPr lang="en-US" sz="2200" dirty="0" smtClean="0">
                <a:latin typeface="Courier"/>
                <a:cs typeface="Courier"/>
              </a:rPr>
              <a:t>}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}</a:t>
            </a:r>
            <a:endParaRPr lang="en-US" sz="2200" dirty="0">
              <a:latin typeface="Courier"/>
              <a:cs typeface="Courier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Place Beeper Line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6" name="Picture 5" descr="Screen Shot 2016-06-20 at 10.52.43 A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867" r="48388"/>
          <a:stretch/>
        </p:blipFill>
        <p:spPr>
          <a:xfrm>
            <a:off x="2441222" y="5646249"/>
            <a:ext cx="3628395" cy="1030111"/>
          </a:xfrm>
          <a:prstGeom prst="rect">
            <a:avLst/>
          </a:prstGeom>
        </p:spPr>
      </p:pic>
      <p:sp>
        <p:nvSpPr>
          <p:cNvPr id="2" name="Rounded Rectangle 1"/>
          <p:cNvSpPr/>
          <p:nvPr/>
        </p:nvSpPr>
        <p:spPr>
          <a:xfrm>
            <a:off x="268110" y="3386666"/>
            <a:ext cx="7732889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 descr="Screen Shot 2016-06-20 at 11.43.33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6444" y="5715001"/>
            <a:ext cx="3321104" cy="860776"/>
          </a:xfrm>
          <a:prstGeom prst="rect">
            <a:avLst/>
          </a:prstGeom>
        </p:spPr>
      </p:pic>
      <p:pic>
        <p:nvPicPr>
          <p:cNvPr id="8" name="Picture 7" descr="Screen Shot 2016-06-20 at 11.56.34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3796" y="5658555"/>
            <a:ext cx="3288760" cy="914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921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BeeperLine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SuperKarel</a:t>
            </a:r>
            <a:r>
              <a:rPr lang="en-US" sz="2200" dirty="0" smtClean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public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void</a:t>
            </a:r>
            <a:r>
              <a:rPr lang="en-US" sz="2200" dirty="0">
                <a:latin typeface="Courier"/>
                <a:cs typeface="Courier"/>
              </a:rPr>
              <a:t> run() </a:t>
            </a:r>
            <a:r>
              <a:rPr lang="en-US" sz="2200" dirty="0" smtClean="0">
                <a:latin typeface="Courier"/>
                <a:cs typeface="Courier"/>
              </a:rPr>
              <a:t>{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example while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loop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b="1" dirty="0">
                <a:solidFill>
                  <a:srgbClr val="6C006C"/>
                </a:solidFill>
                <a:latin typeface="Courier"/>
                <a:cs typeface="Courier"/>
              </a:rPr>
              <a:t>while</a:t>
            </a:r>
            <a:r>
              <a:rPr lang="en-US" sz="2200" dirty="0" smtClean="0">
                <a:latin typeface="Courier"/>
                <a:cs typeface="Courier"/>
              </a:rPr>
              <a:t>(</a:t>
            </a:r>
            <a:r>
              <a:rPr lang="en-US" sz="2200" dirty="0" err="1" smtClean="0">
                <a:latin typeface="Courier"/>
                <a:cs typeface="Courier"/>
              </a:rPr>
              <a:t>frontIsClear</a:t>
            </a:r>
            <a:r>
              <a:rPr lang="en-US" sz="2200" dirty="0" smtClean="0">
                <a:latin typeface="Courier"/>
                <a:cs typeface="Courier"/>
              </a:rPr>
              <a:t>())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}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// extra put beeper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</a:t>
            </a:r>
            <a:r>
              <a:rPr lang="en-US" sz="2200" dirty="0" smtClean="0">
                <a:latin typeface="Courier"/>
                <a:cs typeface="Courier"/>
              </a:rPr>
              <a:t>}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}</a:t>
            </a:r>
            <a:endParaRPr lang="en-US" sz="2200" dirty="0">
              <a:latin typeface="Courier"/>
              <a:cs typeface="Courier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Place Beeper Line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6" name="Picture 5" descr="Screen Shot 2016-06-20 at 10.52.43 A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867" r="48388"/>
          <a:stretch/>
        </p:blipFill>
        <p:spPr>
          <a:xfrm>
            <a:off x="2441222" y="5646249"/>
            <a:ext cx="3628395" cy="1030111"/>
          </a:xfrm>
          <a:prstGeom prst="rect">
            <a:avLst/>
          </a:prstGeom>
        </p:spPr>
      </p:pic>
      <p:sp>
        <p:nvSpPr>
          <p:cNvPr id="2" name="Rounded Rectangle 1"/>
          <p:cNvSpPr/>
          <p:nvPr/>
        </p:nvSpPr>
        <p:spPr>
          <a:xfrm>
            <a:off x="268110" y="2892777"/>
            <a:ext cx="7732889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 descr="Screen Shot 2016-06-20 at 11.43.33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6444" y="5715001"/>
            <a:ext cx="3321104" cy="860776"/>
          </a:xfrm>
          <a:prstGeom prst="rect">
            <a:avLst/>
          </a:prstGeom>
        </p:spPr>
      </p:pic>
      <p:pic>
        <p:nvPicPr>
          <p:cNvPr id="8" name="Picture 7" descr="Screen Shot 2016-06-20 at 11.56.34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3796" y="5658555"/>
            <a:ext cx="3288760" cy="914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905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BeeperLine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SuperKarel</a:t>
            </a:r>
            <a:r>
              <a:rPr lang="en-US" sz="2200" dirty="0" smtClean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public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void</a:t>
            </a:r>
            <a:r>
              <a:rPr lang="en-US" sz="2200" dirty="0">
                <a:latin typeface="Courier"/>
                <a:cs typeface="Courier"/>
              </a:rPr>
              <a:t> run() </a:t>
            </a:r>
            <a:r>
              <a:rPr lang="en-US" sz="2200" dirty="0" smtClean="0">
                <a:latin typeface="Courier"/>
                <a:cs typeface="Courier"/>
              </a:rPr>
              <a:t>{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example while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loop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b="1" dirty="0">
                <a:solidFill>
                  <a:srgbClr val="6C006C"/>
                </a:solidFill>
                <a:latin typeface="Courier"/>
                <a:cs typeface="Courier"/>
              </a:rPr>
              <a:t>while</a:t>
            </a:r>
            <a:r>
              <a:rPr lang="en-US" sz="2200" dirty="0" smtClean="0">
                <a:latin typeface="Courier"/>
                <a:cs typeface="Courier"/>
              </a:rPr>
              <a:t>(</a:t>
            </a:r>
            <a:r>
              <a:rPr lang="en-US" sz="2200" dirty="0" err="1" smtClean="0">
                <a:latin typeface="Courier"/>
                <a:cs typeface="Courier"/>
              </a:rPr>
              <a:t>frontIsClear</a:t>
            </a:r>
            <a:r>
              <a:rPr lang="en-US" sz="2200" dirty="0" smtClean="0">
                <a:latin typeface="Courier"/>
                <a:cs typeface="Courier"/>
              </a:rPr>
              <a:t>())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}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// extra put beeper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</a:t>
            </a:r>
            <a:r>
              <a:rPr lang="en-US" sz="2200" dirty="0" smtClean="0">
                <a:latin typeface="Courier"/>
                <a:cs typeface="Courier"/>
              </a:rPr>
              <a:t>}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}</a:t>
            </a:r>
            <a:endParaRPr lang="en-US" sz="2200" dirty="0">
              <a:latin typeface="Courier"/>
              <a:cs typeface="Courier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Place Beeper Line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6" name="Picture 5" descr="Screen Shot 2016-06-20 at 10.52.43 A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867" r="48388"/>
          <a:stretch/>
        </p:blipFill>
        <p:spPr>
          <a:xfrm>
            <a:off x="2441222" y="5646249"/>
            <a:ext cx="3628395" cy="1030111"/>
          </a:xfrm>
          <a:prstGeom prst="rect">
            <a:avLst/>
          </a:prstGeom>
        </p:spPr>
      </p:pic>
      <p:sp>
        <p:nvSpPr>
          <p:cNvPr id="2" name="Rounded Rectangle 1"/>
          <p:cNvSpPr/>
          <p:nvPr/>
        </p:nvSpPr>
        <p:spPr>
          <a:xfrm>
            <a:off x="268110" y="3118555"/>
            <a:ext cx="7732889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 descr="Screen Shot 2016-06-20 at 11.43.33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6444" y="5715001"/>
            <a:ext cx="3321104" cy="860776"/>
          </a:xfrm>
          <a:prstGeom prst="rect">
            <a:avLst/>
          </a:prstGeom>
        </p:spPr>
      </p:pic>
      <p:pic>
        <p:nvPicPr>
          <p:cNvPr id="8" name="Picture 7" descr="Screen Shot 2016-06-20 at 11.56.34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3796" y="5658555"/>
            <a:ext cx="3288760" cy="914666"/>
          </a:xfrm>
          <a:prstGeom prst="rect">
            <a:avLst/>
          </a:prstGeom>
        </p:spPr>
      </p:pic>
      <p:pic>
        <p:nvPicPr>
          <p:cNvPr id="3" name="Picture 2" descr="Screen Shot 2016-06-20 at 11.57.47 A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6444" y="5645166"/>
            <a:ext cx="3413688" cy="902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905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BeeperLine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SuperKarel</a:t>
            </a:r>
            <a:r>
              <a:rPr lang="en-US" sz="2200" dirty="0" smtClean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public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void</a:t>
            </a:r>
            <a:r>
              <a:rPr lang="en-US" sz="2200" dirty="0">
                <a:latin typeface="Courier"/>
                <a:cs typeface="Courier"/>
              </a:rPr>
              <a:t> run() </a:t>
            </a:r>
            <a:r>
              <a:rPr lang="en-US" sz="2200" dirty="0" smtClean="0">
                <a:latin typeface="Courier"/>
                <a:cs typeface="Courier"/>
              </a:rPr>
              <a:t>{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example while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loop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b="1" dirty="0">
                <a:solidFill>
                  <a:srgbClr val="6C006C"/>
                </a:solidFill>
                <a:latin typeface="Courier"/>
                <a:cs typeface="Courier"/>
              </a:rPr>
              <a:t>while</a:t>
            </a:r>
            <a:r>
              <a:rPr lang="en-US" sz="2200" dirty="0" smtClean="0">
                <a:latin typeface="Courier"/>
                <a:cs typeface="Courier"/>
              </a:rPr>
              <a:t>(</a:t>
            </a:r>
            <a:r>
              <a:rPr lang="en-US" sz="2200" dirty="0" err="1" smtClean="0">
                <a:latin typeface="Courier"/>
                <a:cs typeface="Courier"/>
              </a:rPr>
              <a:t>frontIsClear</a:t>
            </a:r>
            <a:r>
              <a:rPr lang="en-US" sz="2200" dirty="0" smtClean="0">
                <a:latin typeface="Courier"/>
                <a:cs typeface="Courier"/>
              </a:rPr>
              <a:t>())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}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// extra put beeper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</a:t>
            </a:r>
            <a:r>
              <a:rPr lang="en-US" sz="2200" dirty="0" smtClean="0">
                <a:latin typeface="Courier"/>
                <a:cs typeface="Courier"/>
              </a:rPr>
              <a:t>}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}</a:t>
            </a:r>
            <a:endParaRPr lang="en-US" sz="2200" dirty="0">
              <a:latin typeface="Courier"/>
              <a:cs typeface="Courier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Place Beeper Line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6" name="Picture 5" descr="Screen Shot 2016-06-20 at 10.52.43 A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867" r="48388"/>
          <a:stretch/>
        </p:blipFill>
        <p:spPr>
          <a:xfrm>
            <a:off x="2441222" y="5646249"/>
            <a:ext cx="3628395" cy="1030111"/>
          </a:xfrm>
          <a:prstGeom prst="rect">
            <a:avLst/>
          </a:prstGeom>
        </p:spPr>
      </p:pic>
      <p:sp>
        <p:nvSpPr>
          <p:cNvPr id="2" name="Rounded Rectangle 1"/>
          <p:cNvSpPr/>
          <p:nvPr/>
        </p:nvSpPr>
        <p:spPr>
          <a:xfrm>
            <a:off x="268110" y="3386667"/>
            <a:ext cx="7732889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 descr="Screen Shot 2016-06-20 at 11.43.33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6444" y="5715001"/>
            <a:ext cx="3321104" cy="860776"/>
          </a:xfrm>
          <a:prstGeom prst="rect">
            <a:avLst/>
          </a:prstGeom>
        </p:spPr>
      </p:pic>
      <p:pic>
        <p:nvPicPr>
          <p:cNvPr id="8" name="Picture 7" descr="Screen Shot 2016-06-20 at 11.56.34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3796" y="5658555"/>
            <a:ext cx="3288760" cy="914666"/>
          </a:xfrm>
          <a:prstGeom prst="rect">
            <a:avLst/>
          </a:prstGeom>
        </p:spPr>
      </p:pic>
      <p:pic>
        <p:nvPicPr>
          <p:cNvPr id="9" name="Picture 8" descr="Screen Shot 2016-06-20 at 11.58.38 A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8222" y="5711593"/>
            <a:ext cx="3358445" cy="892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939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BeeperLine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SuperKarel</a:t>
            </a:r>
            <a:r>
              <a:rPr lang="en-US" sz="2200" dirty="0" smtClean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public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void</a:t>
            </a:r>
            <a:r>
              <a:rPr lang="en-US" sz="2200" dirty="0">
                <a:latin typeface="Courier"/>
                <a:cs typeface="Courier"/>
              </a:rPr>
              <a:t> run() </a:t>
            </a:r>
            <a:r>
              <a:rPr lang="en-US" sz="2200" dirty="0" smtClean="0">
                <a:latin typeface="Courier"/>
                <a:cs typeface="Courier"/>
              </a:rPr>
              <a:t>{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example while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loop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b="1" dirty="0">
                <a:solidFill>
                  <a:srgbClr val="6C006C"/>
                </a:solidFill>
                <a:latin typeface="Courier"/>
                <a:cs typeface="Courier"/>
              </a:rPr>
              <a:t>while</a:t>
            </a:r>
            <a:r>
              <a:rPr lang="en-US" sz="2200" dirty="0" smtClean="0">
                <a:latin typeface="Courier"/>
                <a:cs typeface="Courier"/>
              </a:rPr>
              <a:t>(</a:t>
            </a:r>
            <a:r>
              <a:rPr lang="en-US" sz="2200" dirty="0" err="1" smtClean="0">
                <a:latin typeface="Courier"/>
                <a:cs typeface="Courier"/>
              </a:rPr>
              <a:t>frontIsClear</a:t>
            </a:r>
            <a:r>
              <a:rPr lang="en-US" sz="2200" dirty="0" smtClean="0">
                <a:latin typeface="Courier"/>
                <a:cs typeface="Courier"/>
              </a:rPr>
              <a:t>())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}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// extra put beeper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</a:t>
            </a:r>
            <a:r>
              <a:rPr lang="en-US" sz="2200" dirty="0" smtClean="0">
                <a:latin typeface="Courier"/>
                <a:cs typeface="Courier"/>
              </a:rPr>
              <a:t>}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}</a:t>
            </a:r>
            <a:endParaRPr lang="en-US" sz="2200" dirty="0">
              <a:latin typeface="Courier"/>
              <a:cs typeface="Courier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Place Beeper Line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6" name="Picture 5" descr="Screen Shot 2016-06-20 at 10.52.43 A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867" r="48388"/>
          <a:stretch/>
        </p:blipFill>
        <p:spPr>
          <a:xfrm>
            <a:off x="2441222" y="5646249"/>
            <a:ext cx="3628395" cy="1030111"/>
          </a:xfrm>
          <a:prstGeom prst="rect">
            <a:avLst/>
          </a:prstGeom>
        </p:spPr>
      </p:pic>
      <p:sp>
        <p:nvSpPr>
          <p:cNvPr id="2" name="Rounded Rectangle 1"/>
          <p:cNvSpPr/>
          <p:nvPr/>
        </p:nvSpPr>
        <p:spPr>
          <a:xfrm>
            <a:off x="268110" y="2864556"/>
            <a:ext cx="7732889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 descr="Screen Shot 2016-06-20 at 11.43.33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6444" y="5715001"/>
            <a:ext cx="3321104" cy="860776"/>
          </a:xfrm>
          <a:prstGeom prst="rect">
            <a:avLst/>
          </a:prstGeom>
        </p:spPr>
      </p:pic>
      <p:pic>
        <p:nvPicPr>
          <p:cNvPr id="8" name="Picture 7" descr="Screen Shot 2016-06-20 at 11.56.34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3796" y="5658555"/>
            <a:ext cx="3288760" cy="914666"/>
          </a:xfrm>
          <a:prstGeom prst="rect">
            <a:avLst/>
          </a:prstGeom>
        </p:spPr>
      </p:pic>
      <p:pic>
        <p:nvPicPr>
          <p:cNvPr id="9" name="Picture 8" descr="Screen Shot 2016-06-20 at 11.58.38 A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8222" y="5711593"/>
            <a:ext cx="3358445" cy="892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539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BeeperLine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SuperKarel</a:t>
            </a:r>
            <a:r>
              <a:rPr lang="en-US" sz="2200" dirty="0" smtClean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public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void</a:t>
            </a:r>
            <a:r>
              <a:rPr lang="en-US" sz="2200" dirty="0">
                <a:latin typeface="Courier"/>
                <a:cs typeface="Courier"/>
              </a:rPr>
              <a:t> run() </a:t>
            </a:r>
            <a:r>
              <a:rPr lang="en-US" sz="2200" dirty="0" smtClean="0">
                <a:latin typeface="Courier"/>
                <a:cs typeface="Courier"/>
              </a:rPr>
              <a:t>{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// example while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loop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b="1" dirty="0">
                <a:solidFill>
                  <a:srgbClr val="6C006C"/>
                </a:solidFill>
                <a:latin typeface="Courier"/>
                <a:cs typeface="Courier"/>
              </a:rPr>
              <a:t>while</a:t>
            </a:r>
            <a:r>
              <a:rPr lang="en-US" sz="2200" dirty="0" smtClean="0">
                <a:latin typeface="Courier"/>
                <a:cs typeface="Courier"/>
              </a:rPr>
              <a:t>(</a:t>
            </a:r>
            <a:r>
              <a:rPr lang="en-US" sz="2200" dirty="0" err="1" smtClean="0">
                <a:latin typeface="Courier"/>
                <a:cs typeface="Courier"/>
              </a:rPr>
              <a:t>frontIsClear</a:t>
            </a:r>
            <a:r>
              <a:rPr lang="en-US" sz="2200" dirty="0" smtClean="0">
                <a:latin typeface="Courier"/>
                <a:cs typeface="Courier"/>
              </a:rPr>
              <a:t>())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}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// extra put beeper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</a:t>
            </a:r>
            <a:r>
              <a:rPr lang="en-US" sz="2200" dirty="0" smtClean="0">
                <a:latin typeface="Courier"/>
                <a:cs typeface="Courier"/>
              </a:rPr>
              <a:t>}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}</a:t>
            </a:r>
            <a:endParaRPr lang="en-US" sz="2200" dirty="0">
              <a:latin typeface="Courier"/>
              <a:cs typeface="Courier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Place Beeper Line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6" name="Picture 5" descr="Screen Shot 2016-06-20 at 10.52.43 A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867" r="48388"/>
          <a:stretch/>
        </p:blipFill>
        <p:spPr>
          <a:xfrm>
            <a:off x="2441222" y="5646249"/>
            <a:ext cx="3628395" cy="1030111"/>
          </a:xfrm>
          <a:prstGeom prst="rect">
            <a:avLst/>
          </a:prstGeom>
        </p:spPr>
      </p:pic>
      <p:sp>
        <p:nvSpPr>
          <p:cNvPr id="2" name="Rounded Rectangle 1"/>
          <p:cNvSpPr/>
          <p:nvPr/>
        </p:nvSpPr>
        <p:spPr>
          <a:xfrm>
            <a:off x="268110" y="4205112"/>
            <a:ext cx="7732889" cy="423334"/>
          </a:xfrm>
          <a:prstGeom prst="round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 descr="Screen Shot 2016-06-20 at 11.43.33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6444" y="5715001"/>
            <a:ext cx="3321104" cy="860776"/>
          </a:xfrm>
          <a:prstGeom prst="rect">
            <a:avLst/>
          </a:prstGeom>
        </p:spPr>
      </p:pic>
      <p:pic>
        <p:nvPicPr>
          <p:cNvPr id="8" name="Picture 7" descr="Screen Shot 2016-06-20 at 11.56.34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3796" y="5658555"/>
            <a:ext cx="3288760" cy="914666"/>
          </a:xfrm>
          <a:prstGeom prst="rect">
            <a:avLst/>
          </a:prstGeom>
        </p:spPr>
      </p:pic>
      <p:pic>
        <p:nvPicPr>
          <p:cNvPr id="3" name="Picture 2" descr="Screen Shot 2016-06-20 at 11.59.35 A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2970" y="5729111"/>
            <a:ext cx="3471329" cy="860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702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3019777" y="1014748"/>
            <a:ext cx="2836333" cy="1624029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</a:rPr>
              <a:t>Repeat Process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Which Loop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618065" y="4765482"/>
            <a:ext cx="2836333" cy="1624029"/>
          </a:xfrm>
          <a:prstGeom prst="roundRect">
            <a:avLst/>
          </a:prstGeom>
          <a:solidFill>
            <a:srgbClr val="E6E0E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</a:rPr>
              <a:t>For Loop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5681132" y="5024340"/>
            <a:ext cx="2836333" cy="162402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</a:rPr>
              <a:t>While Loop</a:t>
            </a:r>
            <a:endParaRPr lang="en-US" sz="3200" dirty="0">
              <a:solidFill>
                <a:schemeClr val="tx1"/>
              </a:solidFill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2271889" y="2638777"/>
            <a:ext cx="1478843" cy="187677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5197120" y="2638777"/>
            <a:ext cx="1463324" cy="225777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100667" y="2836331"/>
            <a:ext cx="19191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Know how many times</a:t>
            </a:r>
            <a:endParaRPr lang="en-US" sz="2400" dirty="0"/>
          </a:p>
        </p:txBody>
      </p:sp>
      <p:sp>
        <p:nvSpPr>
          <p:cNvPr id="19" name="TextBox 18"/>
          <p:cNvSpPr txBox="1"/>
          <p:nvPr/>
        </p:nvSpPr>
        <p:spPr>
          <a:xfrm>
            <a:off x="6036733" y="2836331"/>
            <a:ext cx="1919110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Don</a:t>
            </a:r>
            <a:r>
              <a:rPr lang="uk-UA" sz="2400" b="1" dirty="0" smtClean="0"/>
              <a:t>’</a:t>
            </a:r>
            <a:r>
              <a:rPr lang="en-US" sz="2400" b="1" dirty="0" smtClean="0"/>
              <a:t>t</a:t>
            </a:r>
            <a:r>
              <a:rPr lang="en-US" sz="2400" dirty="0" smtClean="0"/>
              <a:t> know how many times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29303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What if you only want to perform a single loop based on a condition?</a:t>
            </a:r>
            <a:endParaRPr lang="en-US" sz="36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722679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If statement</a:t>
            </a:r>
            <a:endParaRPr lang="en-US" sz="36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679534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IfExample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SuperKarel</a:t>
            </a:r>
            <a:r>
              <a:rPr lang="en-US" sz="2200" dirty="0" smtClean="0">
                <a:latin typeface="Courier"/>
                <a:cs typeface="Courier"/>
              </a:rPr>
              <a:t> 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public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void</a:t>
            </a:r>
            <a:r>
              <a:rPr lang="en-US" sz="2200" dirty="0">
                <a:latin typeface="Courier"/>
                <a:cs typeface="Courier"/>
              </a:rPr>
              <a:t> run() </a:t>
            </a:r>
            <a:r>
              <a:rPr lang="en-US" sz="2200" dirty="0" smtClean="0">
                <a:latin typeface="Courier"/>
                <a:cs typeface="Courier"/>
              </a:rPr>
              <a:t>{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// example of an if statement</a:t>
            </a:r>
            <a:endParaRPr lang="en-US" sz="2200" dirty="0">
              <a:solidFill>
                <a:srgbClr val="008000"/>
              </a:solidFill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b="1" dirty="0" smtClean="0">
                <a:solidFill>
                  <a:srgbClr val="6C006C"/>
                </a:solidFill>
                <a:latin typeface="Courier"/>
                <a:cs typeface="Courier"/>
              </a:rPr>
              <a:t>if</a:t>
            </a:r>
            <a:r>
              <a:rPr lang="en-US" sz="2200" dirty="0" smtClean="0">
                <a:latin typeface="Courier"/>
                <a:cs typeface="Courier"/>
              </a:rPr>
              <a:t>(</a:t>
            </a:r>
            <a:r>
              <a:rPr lang="en-US" sz="2200" i="1" dirty="0" smtClean="0">
                <a:latin typeface="Courier"/>
                <a:cs typeface="Courier"/>
              </a:rPr>
              <a:t>condition</a:t>
            </a:r>
            <a:r>
              <a:rPr lang="en-US" sz="2200" dirty="0" smtClean="0">
                <a:latin typeface="Courier"/>
                <a:cs typeface="Courier"/>
              </a:rPr>
              <a:t>) {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  </a:t>
            </a:r>
            <a:r>
              <a:rPr lang="en-US" sz="2200" i="1" dirty="0" smtClean="0">
                <a:latin typeface="Courier"/>
                <a:cs typeface="Courier"/>
              </a:rPr>
              <a:t>code to run if condition is true</a:t>
            </a: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}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</a:t>
            </a:r>
            <a:r>
              <a:rPr lang="en-US" sz="2200" dirty="0" smtClean="0">
                <a:latin typeface="Courier"/>
                <a:cs typeface="Courier"/>
              </a:rPr>
              <a:t>}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}</a:t>
            </a:r>
            <a:endParaRPr lang="en-US" sz="2200" dirty="0">
              <a:latin typeface="Courier"/>
              <a:cs typeface="Courier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If Statement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4111293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You know how </a:t>
            </a:r>
            <a:r>
              <a:rPr lang="en-US" sz="3600" b="1" dirty="0">
                <a:solidFill>
                  <a:schemeClr val="tx1"/>
                </a:solidFill>
                <a:latin typeface="Century Gothic"/>
                <a:cs typeface="Century Gothic"/>
              </a:rPr>
              <a:t>to make </a:t>
            </a:r>
            <a:r>
              <a:rPr lang="en-US" sz="3600" b="1" dirty="0" err="1">
                <a:solidFill>
                  <a:schemeClr val="tx1"/>
                </a:solidFill>
                <a:latin typeface="Century Gothic"/>
                <a:cs typeface="Century Gothic"/>
              </a:rPr>
              <a:t>Karel</a:t>
            </a:r>
            <a:r>
              <a:rPr lang="en-US" sz="3600" b="1" dirty="0">
                <a:solidFill>
                  <a:schemeClr val="tx1"/>
                </a:solidFill>
                <a:latin typeface="Century Gothic"/>
                <a:cs typeface="Century Gothic"/>
              </a:rPr>
              <a:t> build </a:t>
            </a:r>
            <a:r>
              <a:rPr lang="en-US" sz="3600" b="1" dirty="0" err="1" smtClean="0">
                <a:solidFill>
                  <a:schemeClr val="tx1"/>
                </a:solidFill>
                <a:latin typeface="Century Gothic"/>
                <a:cs typeface="Century Gothic"/>
              </a:rPr>
              <a:t>Efes</a:t>
            </a:r>
            <a:endParaRPr lang="en-US" sz="36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2" name="Picture 1" descr="Screen Shot 2016-06-20 at 10.48.44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616" y="1007813"/>
            <a:ext cx="7886700" cy="562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188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IfExample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CSBridgeStudent</a:t>
            </a:r>
            <a:r>
              <a:rPr lang="en-US" sz="2200" dirty="0" smtClean="0">
                <a:latin typeface="Courier"/>
                <a:cs typeface="Courier"/>
              </a:rPr>
              <a:t>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public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void</a:t>
            </a:r>
            <a:r>
              <a:rPr lang="en-US" sz="2200" dirty="0">
                <a:latin typeface="Courier"/>
                <a:cs typeface="Courier"/>
              </a:rPr>
              <a:t> run() </a:t>
            </a:r>
            <a:r>
              <a:rPr lang="en-US" sz="2200" dirty="0" smtClean="0">
                <a:latin typeface="Courier"/>
                <a:cs typeface="Courier"/>
              </a:rPr>
              <a:t>{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 smtClean="0">
                <a:solidFill>
                  <a:srgbClr val="008000"/>
                </a:solidFill>
                <a:latin typeface="Courier"/>
                <a:cs typeface="Courier"/>
              </a:rPr>
              <a:t>// example of an if statement</a:t>
            </a:r>
            <a:endParaRPr lang="en-US" sz="2200" dirty="0">
              <a:solidFill>
                <a:srgbClr val="008000"/>
              </a:solidFill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b="1" dirty="0" smtClean="0">
                <a:solidFill>
                  <a:srgbClr val="6C006C"/>
                </a:solidFill>
                <a:latin typeface="Courier"/>
                <a:cs typeface="Courier"/>
              </a:rPr>
              <a:t>if</a:t>
            </a:r>
            <a:r>
              <a:rPr lang="en-US" sz="2200" dirty="0" smtClean="0">
                <a:latin typeface="Courier"/>
                <a:cs typeface="Courier"/>
              </a:rPr>
              <a:t>(</a:t>
            </a:r>
            <a:r>
              <a:rPr lang="en-US" sz="2200" dirty="0" err="1" smtClean="0">
                <a:latin typeface="Courier"/>
                <a:cs typeface="Courier"/>
              </a:rPr>
              <a:t>youAreInCSBridge</a:t>
            </a:r>
            <a:r>
              <a:rPr lang="en-US" sz="2200" dirty="0" smtClean="0">
                <a:latin typeface="Courier"/>
                <a:cs typeface="Courier"/>
              </a:rPr>
              <a:t>()) {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   </a:t>
            </a:r>
            <a:r>
              <a:rPr lang="en-US" sz="2200" dirty="0" err="1" smtClean="0">
                <a:latin typeface="Courier"/>
                <a:cs typeface="Courier"/>
              </a:rPr>
              <a:t>raiseYourHand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}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	</a:t>
            </a:r>
            <a:r>
              <a:rPr lang="en-US" sz="2200" dirty="0" smtClean="0">
                <a:latin typeface="Courier"/>
                <a:cs typeface="Courier"/>
              </a:rPr>
              <a:t>}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}</a:t>
            </a:r>
            <a:endParaRPr lang="en-US" sz="2200" dirty="0">
              <a:latin typeface="Courier"/>
              <a:cs typeface="Courier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If Statement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024554" y="4375053"/>
            <a:ext cx="538792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FF0000"/>
                </a:solidFill>
              </a:rPr>
              <a:t>Assume yourself as </a:t>
            </a:r>
            <a:r>
              <a:rPr lang="en-US" sz="3200" b="1" dirty="0" err="1" smtClean="0">
                <a:solidFill>
                  <a:srgbClr val="FF0000"/>
                </a:solidFill>
              </a:rPr>
              <a:t>Karel</a:t>
            </a:r>
            <a:r>
              <a:rPr lang="en-US" sz="3200" b="1" dirty="0" smtClean="0">
                <a:solidFill>
                  <a:srgbClr val="FF0000"/>
                </a:solidFill>
              </a:rPr>
              <a:t> and execute this program!</a:t>
            </a:r>
            <a:endParaRPr lang="en-US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6561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1833432"/>
            <a:ext cx="96774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Let’s teach </a:t>
            </a:r>
            <a:r>
              <a:rPr lang="en-US" sz="3600" dirty="0" err="1" smtClean="0">
                <a:solidFill>
                  <a:schemeClr val="bg1"/>
                </a:solidFill>
                <a:latin typeface="Courier"/>
                <a:cs typeface="Courier"/>
              </a:rPr>
              <a:t>Karel</a:t>
            </a:r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 to be </a:t>
            </a:r>
            <a:r>
              <a:rPr lang="en-US" sz="3600" smtClean="0">
                <a:solidFill>
                  <a:schemeClr val="bg1"/>
                </a:solidFill>
                <a:latin typeface="Courier"/>
                <a:cs typeface="Courier"/>
              </a:rPr>
              <a:t>more carefully </a:t>
            </a:r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and stop killing itself  trying to go through the walls.</a:t>
            </a:r>
          </a:p>
          <a:p>
            <a:pPr algn="ctr"/>
            <a:endParaRPr lang="en-US" sz="3600" dirty="0">
              <a:solidFill>
                <a:schemeClr val="bg1"/>
              </a:solidFill>
              <a:latin typeface="Courier"/>
              <a:cs typeface="Courier"/>
            </a:endParaRPr>
          </a:p>
          <a:p>
            <a:pPr algn="ctr"/>
            <a:r>
              <a:rPr lang="en-US" sz="3600" dirty="0" smtClean="0">
                <a:solidFill>
                  <a:srgbClr val="FFFF00"/>
                </a:solidFill>
                <a:latin typeface="Courier"/>
                <a:cs typeface="Courier"/>
              </a:rPr>
              <a:t>Could there be a safer way to move?</a:t>
            </a:r>
          </a:p>
          <a:p>
            <a:pPr algn="ctr"/>
            <a:endParaRPr lang="en-US" sz="36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142639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IfExample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SuperKarel</a:t>
            </a:r>
            <a:r>
              <a:rPr lang="en-US" sz="2200" dirty="0" smtClean="0">
                <a:latin typeface="Courier"/>
                <a:cs typeface="Courier"/>
              </a:rPr>
              <a:t>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public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void</a:t>
            </a:r>
            <a:r>
              <a:rPr lang="en-US" sz="2200" dirty="0">
                <a:latin typeface="Courier"/>
                <a:cs typeface="Courier"/>
              </a:rPr>
              <a:t> run() </a:t>
            </a:r>
            <a:r>
              <a:rPr lang="en-US" sz="2200" dirty="0" smtClean="0">
                <a:latin typeface="Courier"/>
                <a:cs typeface="Courier"/>
              </a:rPr>
              <a:t>{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 err="1" smtClean="0">
                <a:latin typeface="Courier"/>
                <a:cs typeface="Courier"/>
              </a:rPr>
              <a:t>safeMove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}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</a:t>
            </a:r>
            <a:r>
              <a:rPr lang="en-US" sz="2200" b="1" dirty="0" smtClean="0">
                <a:solidFill>
                  <a:srgbClr val="660067"/>
                </a:solidFill>
                <a:latin typeface="Courier"/>
                <a:cs typeface="Courier"/>
              </a:rPr>
              <a:t>private void </a:t>
            </a:r>
            <a:r>
              <a:rPr lang="en-US" sz="2200" dirty="0" err="1" smtClean="0">
                <a:latin typeface="Courier"/>
                <a:cs typeface="Courier"/>
              </a:rPr>
              <a:t>safeMove</a:t>
            </a:r>
            <a:r>
              <a:rPr lang="en-US" sz="2200" dirty="0" smtClean="0">
                <a:latin typeface="Courier"/>
                <a:cs typeface="Courier"/>
              </a:rPr>
              <a:t>()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</a:t>
            </a:r>
            <a:r>
              <a:rPr lang="en-US" sz="2200" b="1" dirty="0" smtClean="0">
                <a:solidFill>
                  <a:srgbClr val="660067"/>
                </a:solidFill>
                <a:latin typeface="Courier"/>
                <a:cs typeface="Courier"/>
              </a:rPr>
              <a:t>if</a:t>
            </a:r>
            <a:r>
              <a:rPr lang="en-US" sz="2200" dirty="0" smtClean="0">
                <a:latin typeface="Courier"/>
                <a:cs typeface="Courier"/>
              </a:rPr>
              <a:t>(</a:t>
            </a:r>
            <a:r>
              <a:rPr lang="en-US" sz="2200" dirty="0" err="1" smtClean="0">
                <a:latin typeface="Courier"/>
                <a:cs typeface="Courier"/>
              </a:rPr>
              <a:t>frontIsClear</a:t>
            </a:r>
            <a:r>
              <a:rPr lang="en-US" sz="2200" dirty="0" smtClean="0">
                <a:latin typeface="Courier"/>
                <a:cs typeface="Courier"/>
              </a:rPr>
              <a:t>())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   move();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}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}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}</a:t>
            </a:r>
            <a:endParaRPr lang="en-US" sz="2200" dirty="0">
              <a:latin typeface="Courier"/>
              <a:cs typeface="Courier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If Statement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815374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243782"/>
            <a:ext cx="9677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We can also specify what will happens if the condition is false</a:t>
            </a:r>
            <a:endParaRPr lang="en-US" sz="36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b="8917"/>
          <a:stretch/>
        </p:blipFill>
        <p:spPr>
          <a:xfrm>
            <a:off x="1800665" y="1856705"/>
            <a:ext cx="6030765" cy="45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301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243782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If else statement</a:t>
            </a:r>
            <a:endParaRPr lang="en-US" sz="36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1469" y="1603488"/>
            <a:ext cx="6181956" cy="4783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104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1833432"/>
            <a:ext cx="96774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err="1" smtClean="0">
                <a:solidFill>
                  <a:schemeClr val="bg1"/>
                </a:solidFill>
                <a:latin typeface="Courier"/>
                <a:cs typeface="Courier"/>
              </a:rPr>
              <a:t>Karel</a:t>
            </a:r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 goes to the army:</a:t>
            </a:r>
          </a:p>
          <a:p>
            <a:pPr algn="ctr"/>
            <a:endParaRPr lang="en-US" sz="3600" dirty="0">
              <a:solidFill>
                <a:schemeClr val="bg1"/>
              </a:solidFill>
              <a:latin typeface="Courier"/>
              <a:cs typeface="Courier"/>
            </a:endParaRPr>
          </a:p>
          <a:p>
            <a:pPr marL="571500" indent="-571500" algn="ctr">
              <a:buFontTx/>
              <a:buChar char="-"/>
            </a:pPr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If there is beeper take it</a:t>
            </a:r>
          </a:p>
          <a:p>
            <a:pPr marL="571500" indent="-571500" algn="ctr">
              <a:buFontTx/>
              <a:buChar char="-"/>
            </a:pPr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If there is no beeper put one</a:t>
            </a:r>
          </a:p>
          <a:p>
            <a:pPr marL="571500" indent="-571500" algn="ctr">
              <a:buFontTx/>
              <a:buChar char="-"/>
            </a:pPr>
            <a:endParaRPr lang="en-US" sz="3600" dirty="0">
              <a:solidFill>
                <a:schemeClr val="bg1"/>
              </a:solidFill>
              <a:latin typeface="Courier"/>
              <a:cs typeface="Courier"/>
            </a:endParaRPr>
          </a:p>
          <a:p>
            <a:pPr algn="ctr"/>
            <a:r>
              <a:rPr lang="en-US" sz="3600" dirty="0" smtClean="0">
                <a:solidFill>
                  <a:srgbClr val="FFFF00"/>
                </a:solidFill>
                <a:latin typeface="Courier"/>
                <a:cs typeface="Courier"/>
              </a:rPr>
              <a:t>… silly? That’s the point!</a:t>
            </a:r>
          </a:p>
          <a:p>
            <a:pPr algn="ctr"/>
            <a:endParaRPr lang="en-US" sz="36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73785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"/>
          <p:cNvSpPr txBox="1">
            <a:spLocks noChangeArrowheads="1"/>
          </p:cNvSpPr>
          <p:nvPr/>
        </p:nvSpPr>
        <p:spPr bwMode="auto">
          <a:xfrm>
            <a:off x="456481" y="819266"/>
            <a:ext cx="8228160" cy="585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46632" rIns="0" bIns="0" anchor="t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import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stanford.karel</a:t>
            </a:r>
            <a:r>
              <a:rPr lang="en-US" sz="2200" dirty="0">
                <a:latin typeface="Courier"/>
                <a:cs typeface="Courier"/>
              </a:rPr>
              <a:t>.*;</a:t>
            </a:r>
          </a:p>
          <a:p>
            <a:pPr>
              <a:lnSpc>
                <a:spcPct val="83000"/>
              </a:lnSpc>
            </a:pPr>
            <a:endParaRPr lang="en-US" sz="29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public class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err="1">
                <a:latin typeface="Courier"/>
                <a:cs typeface="Courier"/>
              </a:rPr>
              <a:t>IfExample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extends</a:t>
            </a:r>
            <a:r>
              <a:rPr lang="en-US" sz="2200" dirty="0" smtClean="0">
                <a:latin typeface="Courier"/>
                <a:cs typeface="Courier"/>
              </a:rPr>
              <a:t> </a:t>
            </a:r>
            <a:r>
              <a:rPr lang="en-US" sz="2200" dirty="0" err="1" smtClean="0">
                <a:latin typeface="Courier"/>
                <a:cs typeface="Courier"/>
              </a:rPr>
              <a:t>SuperKarel</a:t>
            </a:r>
            <a:r>
              <a:rPr lang="en-US" sz="2200" dirty="0" smtClean="0">
                <a:latin typeface="Courier"/>
                <a:cs typeface="Courier"/>
              </a:rPr>
              <a:t>{</a:t>
            </a:r>
          </a:p>
          <a:p>
            <a:pPr>
              <a:lnSpc>
                <a:spcPct val="83000"/>
              </a:lnSpc>
            </a:pPr>
            <a:endParaRPr lang="en-US" sz="2200" dirty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</a:t>
            </a:r>
            <a:r>
              <a:rPr lang="en-US" sz="2200" b="1" dirty="0" smtClean="0">
                <a:solidFill>
                  <a:srgbClr val="800080"/>
                </a:solidFill>
                <a:latin typeface="Courier"/>
                <a:cs typeface="Courier"/>
              </a:rPr>
              <a:t>public </a:t>
            </a:r>
            <a:r>
              <a:rPr lang="en-US" sz="2200" b="1" dirty="0">
                <a:solidFill>
                  <a:srgbClr val="800080"/>
                </a:solidFill>
                <a:latin typeface="Courier"/>
                <a:cs typeface="Courier"/>
              </a:rPr>
              <a:t>void</a:t>
            </a:r>
            <a:r>
              <a:rPr lang="en-US" sz="2200" dirty="0">
                <a:latin typeface="Courier"/>
                <a:cs typeface="Courier"/>
              </a:rPr>
              <a:t> run() </a:t>
            </a:r>
            <a:r>
              <a:rPr lang="en-US" sz="2200" dirty="0" smtClean="0">
                <a:latin typeface="Courier"/>
                <a:cs typeface="Courier"/>
              </a:rPr>
              <a:t>{</a:t>
            </a: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       </a:t>
            </a:r>
            <a:r>
              <a:rPr lang="en-US" sz="2200" dirty="0" err="1" smtClean="0">
                <a:latin typeface="Courier"/>
                <a:cs typeface="Courier"/>
              </a:rPr>
              <a:t>invertBeeper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}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</a:t>
            </a:r>
            <a:r>
              <a:rPr lang="en-US" sz="2200" b="1" dirty="0" smtClean="0">
                <a:solidFill>
                  <a:srgbClr val="660067"/>
                </a:solidFill>
                <a:latin typeface="Courier"/>
                <a:cs typeface="Courier"/>
              </a:rPr>
              <a:t>private void </a:t>
            </a:r>
            <a:r>
              <a:rPr lang="en-US" sz="2200" dirty="0" err="1" smtClean="0">
                <a:latin typeface="Courier"/>
                <a:cs typeface="Courier"/>
              </a:rPr>
              <a:t>invertBeeper</a:t>
            </a:r>
            <a:r>
              <a:rPr lang="en-US" sz="2200" dirty="0" smtClean="0">
                <a:latin typeface="Courier"/>
                <a:cs typeface="Courier"/>
              </a:rPr>
              <a:t>()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</a:t>
            </a:r>
            <a:r>
              <a:rPr lang="en-US" sz="2200" b="1" dirty="0" smtClean="0">
                <a:solidFill>
                  <a:srgbClr val="660067"/>
                </a:solidFill>
                <a:latin typeface="Courier"/>
                <a:cs typeface="Courier"/>
              </a:rPr>
              <a:t>if</a:t>
            </a:r>
            <a:r>
              <a:rPr lang="en-US" sz="2200" dirty="0" smtClean="0">
                <a:latin typeface="Courier"/>
                <a:cs typeface="Courier"/>
              </a:rPr>
              <a:t>(</a:t>
            </a:r>
            <a:r>
              <a:rPr lang="en-US" sz="2200" dirty="0" err="1" smtClean="0">
                <a:latin typeface="Courier"/>
                <a:cs typeface="Courier"/>
              </a:rPr>
              <a:t>beeperPresent</a:t>
            </a:r>
            <a:r>
              <a:rPr lang="en-US" sz="2200" dirty="0" smtClean="0">
                <a:latin typeface="Courier"/>
                <a:cs typeface="Courier"/>
              </a:rPr>
              <a:t>()) 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   </a:t>
            </a:r>
            <a:r>
              <a:rPr lang="en-US" sz="2200" dirty="0" err="1" smtClean="0">
                <a:latin typeface="Courier"/>
                <a:cs typeface="Courier"/>
              </a:rPr>
              <a:t>pickBeeper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} </a:t>
            </a:r>
            <a:r>
              <a:rPr lang="en-US" sz="2200" b="1" dirty="0" smtClean="0">
                <a:solidFill>
                  <a:srgbClr val="660067"/>
                </a:solidFill>
                <a:latin typeface="Courier"/>
                <a:cs typeface="Courier"/>
              </a:rPr>
              <a:t>else</a:t>
            </a:r>
            <a:r>
              <a:rPr lang="en-US" sz="2200" dirty="0" smtClean="0">
                <a:solidFill>
                  <a:srgbClr val="660067"/>
                </a:solidFill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{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    </a:t>
            </a:r>
            <a:r>
              <a:rPr lang="en-US" sz="2200" dirty="0" err="1" smtClean="0">
                <a:latin typeface="Courier"/>
                <a:cs typeface="Courier"/>
              </a:rPr>
              <a:t>putBeeper</a:t>
            </a:r>
            <a:r>
              <a:rPr lang="en-US" sz="2200" dirty="0" smtClean="0">
                <a:latin typeface="Courier"/>
                <a:cs typeface="Courier"/>
              </a:rPr>
              <a:t>();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   }</a:t>
            </a:r>
          </a:p>
          <a:p>
            <a:pPr>
              <a:lnSpc>
                <a:spcPct val="83000"/>
              </a:lnSpc>
            </a:pP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 smtClean="0">
                <a:latin typeface="Courier"/>
                <a:cs typeface="Courier"/>
              </a:rPr>
              <a:t>   }</a:t>
            </a:r>
          </a:p>
          <a:p>
            <a:pPr>
              <a:lnSpc>
                <a:spcPct val="83000"/>
              </a:lnSpc>
            </a:pPr>
            <a:endParaRPr lang="en-US" sz="2200" dirty="0" smtClean="0">
              <a:latin typeface="Courier"/>
              <a:cs typeface="Courier"/>
            </a:endParaRPr>
          </a:p>
          <a:p>
            <a:pPr>
              <a:lnSpc>
                <a:spcPct val="83000"/>
              </a:lnSpc>
            </a:pPr>
            <a:r>
              <a:rPr lang="en-US" sz="2200" dirty="0" smtClean="0">
                <a:latin typeface="Courier"/>
                <a:cs typeface="Courier"/>
              </a:rPr>
              <a:t>}</a:t>
            </a:r>
            <a:endParaRPr lang="en-US" sz="2200" dirty="0">
              <a:latin typeface="Courier"/>
              <a:cs typeface="Courier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If / Else Statement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055418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 smtClean="0">
                <a:solidFill>
                  <a:schemeClr val="tx1"/>
                </a:solidFill>
                <a:latin typeface="Century Gothic"/>
                <a:cs typeface="Century Gothic"/>
              </a:rPr>
              <a:t>Karel</a:t>
            </a:r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 Conditions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934533"/>
            <a:ext cx="8077200" cy="5780015"/>
          </a:xfrm>
          <a:prstGeom prst="rect">
            <a:avLst/>
          </a:prstGeom>
        </p:spPr>
      </p:pic>
      <p:sp>
        <p:nvSpPr>
          <p:cNvPr id="6" name="Left Arrow 5"/>
          <p:cNvSpPr/>
          <p:nvPr/>
        </p:nvSpPr>
        <p:spPr>
          <a:xfrm>
            <a:off x="3703320" y="2072640"/>
            <a:ext cx="624840" cy="274320"/>
          </a:xfrm>
          <a:prstGeom prst="lef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973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Your </a:t>
            </a:r>
            <a:r>
              <a:rPr lang="en-US" sz="3600" dirty="0">
                <a:solidFill>
                  <a:schemeClr val="bg1"/>
                </a:solidFill>
                <a:latin typeface="Courier"/>
                <a:cs typeface="Courier"/>
              </a:rPr>
              <a:t>t</a:t>
            </a:r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asks this afternoon</a:t>
            </a:r>
            <a:endParaRPr lang="en-US" sz="36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3192353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1. Program Build </a:t>
            </a:r>
            <a:r>
              <a:rPr lang="en-US" sz="4000" b="1" dirty="0" err="1" smtClean="0">
                <a:solidFill>
                  <a:schemeClr val="tx1"/>
                </a:solidFill>
                <a:latin typeface="Century Gothic"/>
                <a:cs typeface="Century Gothic"/>
              </a:rPr>
              <a:t>Efes</a:t>
            </a:r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 smtClean="0">
                <a:solidFill>
                  <a:schemeClr val="tx1"/>
                </a:solidFill>
                <a:latin typeface="Century Gothic"/>
                <a:cs typeface="Century Gothic"/>
              </a:rPr>
              <a:t>Karel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2" name="Picture 1" descr="Screen Shot 2016-06-20 at 10.48.44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616" y="1007813"/>
            <a:ext cx="7886700" cy="562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639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That’s fun!...</a:t>
            </a:r>
            <a:endParaRPr lang="en-US" sz="36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632953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2</a:t>
            </a:r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. Mountain </a:t>
            </a:r>
            <a:r>
              <a:rPr lang="en-US" sz="4000" b="1" dirty="0" err="1" smtClean="0">
                <a:solidFill>
                  <a:schemeClr val="tx1"/>
                </a:solidFill>
                <a:latin typeface="Century Gothic"/>
                <a:cs typeface="Century Gothic"/>
              </a:rPr>
              <a:t>Karel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3232" y="2582334"/>
            <a:ext cx="2820055" cy="285044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2452" y="2582334"/>
            <a:ext cx="2842770" cy="285494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120781" y="1752243"/>
            <a:ext cx="10218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Before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6086122" y="1717430"/>
            <a:ext cx="8130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After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42340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111" y="3534297"/>
            <a:ext cx="8198556" cy="2662942"/>
          </a:xfrm>
          <a:prstGeom prst="rect">
            <a:avLst/>
          </a:prstGeom>
        </p:spPr>
      </p:pic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2</a:t>
            </a:r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. Mountain </a:t>
            </a:r>
            <a:r>
              <a:rPr lang="en-US" sz="4000" b="1" dirty="0" err="1" smtClean="0">
                <a:solidFill>
                  <a:schemeClr val="tx1"/>
                </a:solidFill>
                <a:latin typeface="Century Gothic"/>
                <a:cs typeface="Century Gothic"/>
              </a:rPr>
              <a:t>Karel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1693333" y="1296971"/>
            <a:ext cx="6096000" cy="162402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</a:rPr>
              <a:t>Should work on a world </a:t>
            </a:r>
          </a:p>
          <a:p>
            <a:pPr algn="ctr"/>
            <a:r>
              <a:rPr lang="en-US" sz="3200" dirty="0" smtClean="0">
                <a:solidFill>
                  <a:schemeClr val="tx1"/>
                </a:solidFill>
              </a:rPr>
              <a:t>of any size </a:t>
            </a:r>
            <a:r>
              <a:rPr lang="en-US" sz="3200" dirty="0" smtClean="0">
                <a:solidFill>
                  <a:schemeClr val="tx1"/>
                </a:solidFill>
                <a:sym typeface="Wingdings"/>
              </a:rPr>
              <a:t></a:t>
            </a:r>
            <a:endParaRPr lang="en-US"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1659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3. Random Painter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4" name="Picture 3" descr="Screen Shot 2016-06-20 at 11.18.57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59818"/>
            <a:ext cx="9144000" cy="3622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406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What if I finish early?</a:t>
            </a:r>
            <a:endParaRPr lang="en-US" sz="36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746525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" y="252211"/>
            <a:ext cx="9144000" cy="6353577"/>
          </a:xfrm>
          <a:prstGeom prst="rect">
            <a:avLst/>
          </a:prstGeom>
        </p:spPr>
      </p:pic>
      <p:sp>
        <p:nvSpPr>
          <p:cNvPr id="5" name="Left Arrow 4"/>
          <p:cNvSpPr/>
          <p:nvPr/>
        </p:nvSpPr>
        <p:spPr>
          <a:xfrm>
            <a:off x="6921304" y="182877"/>
            <a:ext cx="970671" cy="633046"/>
          </a:xfrm>
          <a:prstGeom prst="leftArrow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347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…but a robot should get prepared for the dangers of the world</a:t>
            </a:r>
            <a:endParaRPr lang="en-US" sz="36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955917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ControlFlow_robotFails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8476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978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-152400" y="1087844"/>
            <a:ext cx="9677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…awareness about the environment</a:t>
            </a:r>
          </a:p>
          <a:p>
            <a:pPr algn="ctr"/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would save lives </a:t>
            </a:r>
            <a:endParaRPr lang="en-US" sz="36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997408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-152400" y="1087844"/>
            <a:ext cx="96774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…awareness about the environment</a:t>
            </a:r>
          </a:p>
          <a:p>
            <a:pPr algn="ctr"/>
            <a:r>
              <a:rPr lang="en-US" sz="3600" dirty="0" smtClean="0">
                <a:solidFill>
                  <a:schemeClr val="bg1"/>
                </a:solidFill>
                <a:latin typeface="Courier"/>
                <a:cs typeface="Courier"/>
              </a:rPr>
              <a:t>would save lives </a:t>
            </a:r>
          </a:p>
          <a:p>
            <a:pPr algn="ctr"/>
            <a:endParaRPr lang="en-US" sz="3600" dirty="0">
              <a:solidFill>
                <a:schemeClr val="bg1"/>
              </a:solidFill>
              <a:latin typeface="Courier"/>
              <a:cs typeface="Courier"/>
            </a:endParaRPr>
          </a:p>
          <a:p>
            <a:pPr algn="ctr"/>
            <a:r>
              <a:rPr lang="en-US" sz="3600" dirty="0" err="1" smtClean="0">
                <a:solidFill>
                  <a:schemeClr val="bg2"/>
                </a:solidFill>
                <a:latin typeface="Courier"/>
                <a:cs typeface="Courier"/>
              </a:rPr>
              <a:t>Karel</a:t>
            </a:r>
            <a:r>
              <a:rPr lang="en-US" sz="3600" dirty="0" smtClean="0">
                <a:solidFill>
                  <a:schemeClr val="bg2"/>
                </a:solidFill>
                <a:latin typeface="Courier"/>
                <a:cs typeface="Courier"/>
              </a:rPr>
              <a:t> should know how to:</a:t>
            </a:r>
          </a:p>
          <a:p>
            <a:pPr algn="ctr"/>
            <a:endParaRPr lang="en-US" sz="3600" dirty="0" smtClean="0">
              <a:solidFill>
                <a:schemeClr val="bg2"/>
              </a:solidFill>
              <a:latin typeface="Courier"/>
              <a:cs typeface="Courier"/>
            </a:endParaRPr>
          </a:p>
          <a:p>
            <a:pPr algn="ctr"/>
            <a:r>
              <a:rPr lang="en-US" sz="3600" dirty="0" smtClean="0">
                <a:solidFill>
                  <a:schemeClr val="bg2"/>
                </a:solidFill>
                <a:latin typeface="Courier"/>
                <a:cs typeface="Courier"/>
              </a:rPr>
              <a:t>…count the steps</a:t>
            </a:r>
          </a:p>
          <a:p>
            <a:pPr algn="ctr"/>
            <a:endParaRPr lang="en-US" sz="3600" dirty="0">
              <a:solidFill>
                <a:schemeClr val="bg2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404134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973</TotalTime>
  <Words>1291</Words>
  <Application>Microsoft Macintosh PowerPoint</Application>
  <PresentationFormat>On-screen Show (4:3)</PresentationFormat>
  <Paragraphs>480</Paragraphs>
  <Slides>54</Slides>
  <Notes>19</Notes>
  <HiddenSlides>0</HiddenSlides>
  <MMClips>2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2" baseType="lpstr">
      <vt:lpstr>Arial</vt:lpstr>
      <vt:lpstr>Calibri</vt:lpstr>
      <vt:lpstr>Century Gothic</vt:lpstr>
      <vt:lpstr>Courier</vt:lpstr>
      <vt:lpstr>Monaco</vt:lpstr>
      <vt:lpstr>ＭＳ Ｐゴシック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Stanford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 Piech</dc:creator>
  <cp:lastModifiedBy>Microsoft Office User</cp:lastModifiedBy>
  <cp:revision>35</cp:revision>
  <dcterms:created xsi:type="dcterms:W3CDTF">2016-06-20T07:42:18Z</dcterms:created>
  <dcterms:modified xsi:type="dcterms:W3CDTF">2018-06-26T22:42:11Z</dcterms:modified>
</cp:coreProperties>
</file>